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91" r:id="rId4"/>
    <p:sldId id="259" r:id="rId5"/>
    <p:sldId id="262" r:id="rId6"/>
    <p:sldId id="296" r:id="rId7"/>
    <p:sldId id="292" r:id="rId8"/>
    <p:sldId id="297" r:id="rId9"/>
    <p:sldId id="258" r:id="rId10"/>
    <p:sldId id="298" r:id="rId11"/>
    <p:sldId id="299" r:id="rId12"/>
    <p:sldId id="261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034E-1043-47DA-A9AE-2A762FEBB91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142B7-0048-456F-99F1-106F192EA44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377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83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875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9619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529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2E0C1A5-3162-4CA7-BEDA-E428F2AE6098}"/>
              </a:ext>
            </a:extLst>
          </p:cNvPr>
          <p:cNvSpPr/>
          <p:nvPr userDrawn="1"/>
        </p:nvSpPr>
        <p:spPr>
          <a:xfrm>
            <a:off x="0" y="5876692"/>
            <a:ext cx="8153400" cy="98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D687059-763D-4838-BEE0-2D119D45D697}"/>
              </a:ext>
            </a:extLst>
          </p:cNvPr>
          <p:cNvSpPr/>
          <p:nvPr userDrawn="1"/>
        </p:nvSpPr>
        <p:spPr>
          <a:xfrm>
            <a:off x="0" y="5876695"/>
            <a:ext cx="8153400" cy="981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48B482C-545E-4567-9D88-0A2DFB69A022}"/>
              </a:ext>
            </a:extLst>
          </p:cNvPr>
          <p:cNvSpPr/>
          <p:nvPr userDrawn="1"/>
        </p:nvSpPr>
        <p:spPr>
          <a:xfrm>
            <a:off x="8153400" y="3891776"/>
            <a:ext cx="4038600" cy="296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C5DCAA-8228-4545-A27A-12FE3C81BB3B}"/>
              </a:ext>
            </a:extLst>
          </p:cNvPr>
          <p:cNvSpPr/>
          <p:nvPr userDrawn="1"/>
        </p:nvSpPr>
        <p:spPr>
          <a:xfrm>
            <a:off x="0" y="3891777"/>
            <a:ext cx="8153400" cy="19849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350B3-E907-465F-AE69-284F2409B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12" y="752088"/>
            <a:ext cx="6977576" cy="2387600"/>
          </a:xfrm>
        </p:spPr>
        <p:txBody>
          <a:bodyPr anchor="ctr"/>
          <a:lstStyle>
            <a:lvl1pPr algn="ctr">
              <a:defRPr sz="4500" b="1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DC371A-1580-410C-9390-F4A38CEC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3047" y="6356352"/>
            <a:ext cx="2743200" cy="365125"/>
          </a:xfrm>
        </p:spPr>
        <p:txBody>
          <a:bodyPr/>
          <a:lstStyle/>
          <a:p>
            <a:fld id="{EE221790-50C4-4C8C-987E-FAC9B168C561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267558-0FE7-419F-BD5E-ED47272E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423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85D40D-9EF3-4085-BA0F-98435769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8D2-FDA9-4556-BFF3-37FD72B4C24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FE6D77-B5F7-4616-93BE-0DD3C7837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47" y="4056352"/>
            <a:ext cx="6977576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29D1E805-A237-459A-921D-A090A0DCA1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400" y="0"/>
            <a:ext cx="4038600" cy="3891774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210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36298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683915" y="3429000"/>
            <a:ext cx="6858000" cy="3429000"/>
          </a:xfrm>
          <a:custGeom>
            <a:avLst/>
            <a:gdLst>
              <a:gd name="connsiteX0" fmla="*/ 3429000 w 6858000"/>
              <a:gd name="connsiteY0" fmla="*/ 0 h 3429000"/>
              <a:gd name="connsiteX1" fmla="*/ 6858000 w 6858000"/>
              <a:gd name="connsiteY1" fmla="*/ 3429000 h 3429000"/>
              <a:gd name="connsiteX2" fmla="*/ 0 w 6858000"/>
              <a:gd name="connsiteY2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3429000">
                <a:moveTo>
                  <a:pt x="3429000" y="0"/>
                </a:moveTo>
                <a:lnTo>
                  <a:pt x="6858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9119871" cy="6858000"/>
          </a:xfrm>
          <a:custGeom>
            <a:avLst/>
            <a:gdLst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2259497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496" h="6858000">
                <a:moveTo>
                  <a:pt x="3233532" y="0"/>
                </a:moveTo>
                <a:lnTo>
                  <a:pt x="9117496" y="0"/>
                </a:lnTo>
                <a:lnTo>
                  <a:pt x="2259497" y="6858000"/>
                </a:lnTo>
                <a:lnTo>
                  <a:pt x="0" y="6858000"/>
                </a:lnTo>
                <a:lnTo>
                  <a:pt x="0" y="3233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6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815721" y="1056293"/>
            <a:ext cx="4761187" cy="4593021"/>
          </a:xfrm>
          <a:custGeom>
            <a:avLst/>
            <a:gdLst>
              <a:gd name="connsiteX0" fmla="*/ 2448610 w 4761186"/>
              <a:gd name="connsiteY0" fmla="*/ 492110 h 4593021"/>
              <a:gd name="connsiteX1" fmla="*/ 3536881 w 4761186"/>
              <a:gd name="connsiteY1" fmla="*/ 492110 h 4593021"/>
              <a:gd name="connsiteX2" fmla="*/ 3536881 w 4761186"/>
              <a:gd name="connsiteY2" fmla="*/ 4593021 h 4593021"/>
              <a:gd name="connsiteX3" fmla="*/ 2448610 w 4761186"/>
              <a:gd name="connsiteY3" fmla="*/ 4593021 h 4593021"/>
              <a:gd name="connsiteX4" fmla="*/ 0 w 4761186"/>
              <a:gd name="connsiteY4" fmla="*/ 492110 h 4593021"/>
              <a:gd name="connsiteX5" fmla="*/ 1088271 w 4761186"/>
              <a:gd name="connsiteY5" fmla="*/ 492110 h 4593021"/>
              <a:gd name="connsiteX6" fmla="*/ 1088271 w 4761186"/>
              <a:gd name="connsiteY6" fmla="*/ 4593021 h 4593021"/>
              <a:gd name="connsiteX7" fmla="*/ 0 w 4761186"/>
              <a:gd name="connsiteY7" fmla="*/ 4593021 h 4593021"/>
              <a:gd name="connsiteX8" fmla="*/ 3672915 w 4761186"/>
              <a:gd name="connsiteY8" fmla="*/ 0 h 4593021"/>
              <a:gd name="connsiteX9" fmla="*/ 4761186 w 4761186"/>
              <a:gd name="connsiteY9" fmla="*/ 0 h 4593021"/>
              <a:gd name="connsiteX10" fmla="*/ 4761186 w 4761186"/>
              <a:gd name="connsiteY10" fmla="*/ 4100911 h 4593021"/>
              <a:gd name="connsiteX11" fmla="*/ 3672915 w 4761186"/>
              <a:gd name="connsiteY11" fmla="*/ 4100911 h 4593021"/>
              <a:gd name="connsiteX12" fmla="*/ 1224305 w 4761186"/>
              <a:gd name="connsiteY12" fmla="*/ 0 h 4593021"/>
              <a:gd name="connsiteX13" fmla="*/ 2312576 w 4761186"/>
              <a:gd name="connsiteY13" fmla="*/ 0 h 4593021"/>
              <a:gd name="connsiteX14" fmla="*/ 2312576 w 4761186"/>
              <a:gd name="connsiteY14" fmla="*/ 4100911 h 4593021"/>
              <a:gd name="connsiteX15" fmla="*/ 1224305 w 4761186"/>
              <a:gd name="connsiteY15" fmla="*/ 4100911 h 4593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761186" h="4593021">
                <a:moveTo>
                  <a:pt x="2448610" y="492110"/>
                </a:moveTo>
                <a:lnTo>
                  <a:pt x="3536881" y="492110"/>
                </a:lnTo>
                <a:lnTo>
                  <a:pt x="3536881" y="4593021"/>
                </a:lnTo>
                <a:lnTo>
                  <a:pt x="2448610" y="4593021"/>
                </a:lnTo>
                <a:close/>
                <a:moveTo>
                  <a:pt x="0" y="492110"/>
                </a:moveTo>
                <a:lnTo>
                  <a:pt x="1088271" y="492110"/>
                </a:lnTo>
                <a:lnTo>
                  <a:pt x="1088271" y="4593021"/>
                </a:lnTo>
                <a:lnTo>
                  <a:pt x="0" y="4593021"/>
                </a:lnTo>
                <a:close/>
                <a:moveTo>
                  <a:pt x="3672915" y="0"/>
                </a:moveTo>
                <a:lnTo>
                  <a:pt x="4761186" y="0"/>
                </a:lnTo>
                <a:lnTo>
                  <a:pt x="4761186" y="4100911"/>
                </a:lnTo>
                <a:lnTo>
                  <a:pt x="3672915" y="4100911"/>
                </a:lnTo>
                <a:close/>
                <a:moveTo>
                  <a:pt x="1224305" y="0"/>
                </a:moveTo>
                <a:lnTo>
                  <a:pt x="2312576" y="0"/>
                </a:lnTo>
                <a:lnTo>
                  <a:pt x="2312576" y="4100911"/>
                </a:lnTo>
                <a:lnTo>
                  <a:pt x="1224305" y="41009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050">
                <a:solidFill>
                  <a:sysClr val="windowText" lastClr="000000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35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9354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916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163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262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798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176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69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1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10A8-29BD-4FB3-A65C-5E61DA654E24}" type="datetimeFigureOut">
              <a:rPr lang="en-MY" smtClean="0"/>
              <a:t>9/4/2020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961F2-C4D2-4A8D-8574-3AC4102EC5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4303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B239C1AF-BC69-40CE-935D-B07D61F11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1002" y="4758698"/>
            <a:ext cx="5233182" cy="1241822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BAHAGIAN SUMBER MANUSIA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JABATAN PENDAFTAR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6 APRIL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535AB09-23D8-475E-9405-F2A2A9237B4D}"/>
              </a:ext>
            </a:extLst>
          </p:cNvPr>
          <p:cNvSpPr/>
          <p:nvPr/>
        </p:nvSpPr>
        <p:spPr>
          <a:xfrm>
            <a:off x="1860011" y="1298877"/>
            <a:ext cx="60960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>
                <a:latin typeface="Montserrat" pitchFamily="2" charset="77"/>
                <a:ea typeface="Avenir Roman" charset="0"/>
                <a:cs typeface="Avenir Roman" charset="0"/>
              </a:rPr>
              <a:t>TAKLIMAT PENETAPAN SASARAN KERJA TAHUNAN (SKT) DAN PETUNJUK PRESTASI (KAI) PPP 2020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4F3EDBE-729D-4D94-8082-9AF7DC89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184" y="892173"/>
            <a:ext cx="4057816" cy="34452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F3E816B-1FCB-4AFD-8A79-F6AB0E1AA352}"/>
              </a:ext>
            </a:extLst>
          </p:cNvPr>
          <p:cNvSpPr/>
          <p:nvPr/>
        </p:nvSpPr>
        <p:spPr>
          <a:xfrm>
            <a:off x="2447839" y="649529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/>
            <a:r>
              <a:rPr lang="en-US" sz="1000" b="1" spc="300" dirty="0">
                <a:solidFill>
                  <a:srgbClr val="800000"/>
                </a:solidFill>
                <a:latin typeface="Century Gothic"/>
                <a:cs typeface="Century Gothic"/>
              </a:rPr>
              <a:t>innovative  </a:t>
            </a:r>
            <a:r>
              <a:rPr lang="en-US" sz="1000" b="1" spc="300" dirty="0">
                <a:solidFill>
                  <a:srgbClr val="800000"/>
                </a:solidFill>
                <a:latin typeface="Century Gothic"/>
                <a:ea typeface="Wingdings"/>
                <a:cs typeface="Century Gothic"/>
                <a:sym typeface="Wingdings"/>
              </a:rPr>
              <a:t> entrepreneurial    global</a:t>
            </a:r>
            <a:endParaRPr lang="en-US" sz="1000" b="1" spc="300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UTM-LOGO-FULL.png">
            <a:extLst>
              <a:ext uri="{FF2B5EF4-FFF2-40B4-BE49-F238E27FC236}">
                <a16:creationId xmlns="" xmlns:a16="http://schemas.microsoft.com/office/drawing/2014/main" id="{11A3ED1C-A2B0-406D-A330-600125DCA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174" y="206444"/>
            <a:ext cx="1223410" cy="403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184" y="3864037"/>
            <a:ext cx="4057816" cy="29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59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5739" y="114430"/>
            <a:ext cx="7541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CONTOH: TAMBAHAN/ PENGGUGURAN SKT &amp; KAI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818984" y="478138"/>
            <a:ext cx="6655242" cy="5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81566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95739" y="3264971"/>
          <a:ext cx="10350499" cy="3070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9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29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61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988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88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595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 dirty="0">
                          <a:effectLst/>
                        </a:rPr>
                        <a:t>BIL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>
                          <a:effectLst/>
                        </a:rPr>
                        <a:t>SENARAI AKTIVITI / PROJEK/ KETERANGAN</a:t>
                      </a:r>
                      <a:br>
                        <a:rPr lang="en-MY" sz="1800" b="1" u="none" strike="noStrike">
                          <a:effectLst/>
                        </a:rPr>
                      </a:b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 dirty="0">
                          <a:effectLst/>
                        </a:rPr>
                        <a:t>PETUNJUK PRESTASI (SASARAN)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800" b="1" u="none" strike="noStrike">
                          <a:effectLst/>
                        </a:rPr>
                        <a:t>KATEGORI KAI (UNIVERSITI/ PTJ/ BAHAGIAN/ INDIVIDU</a:t>
                      </a:r>
                      <a:endParaRPr lang="nn-NO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>
                          <a:effectLst/>
                        </a:rPr>
                        <a:t>WAJARAN (%)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u="none" strike="noStrike">
                          <a:effectLst/>
                        </a:rPr>
                        <a:t>SEMAKAN PENCAPAIAN SETENGAH TAHUN (JULAI)</a:t>
                      </a:r>
                      <a:endParaRPr lang="fi-FI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 dirty="0">
                          <a:effectLst/>
                        </a:rPr>
                        <a:t>SEMAKAN PENCAPAIAN HUJUNG TAHUN (DISEMBER)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1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2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3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4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5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JUMLAH KESELURUHAN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100%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u="none" strike="noStrike" dirty="0">
                          <a:effectLst/>
                        </a:rPr>
                        <a:t> 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7869" y="952170"/>
            <a:ext cx="10511625" cy="136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SKT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KAI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dikaji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semula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pertengahan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Julai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menilai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tahap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kemajuan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pelaksanaan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diubahsuai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mengikut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kesesuaian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persetujuan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Penilai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PYD (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disahkan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penambahan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pengguguran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SKT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KAI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genap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100%.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MY" b="1" dirty="0">
              <a:solidFill>
                <a:schemeClr val="accent1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869" y="2102753"/>
            <a:ext cx="1121133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Penilai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berhak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menambah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senarai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aktiviti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projek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keterangan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, SKT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KAI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keperluan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semasa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kesediaan</a:t>
            </a:r>
            <a:r>
              <a:rPr lang="en-SG" b="1" dirty="0">
                <a:ea typeface="Calibri" panose="020F0502020204030204" pitchFamily="34" charset="0"/>
                <a:cs typeface="Times New Roman" panose="02020603050405020304" pitchFamily="18" charset="0"/>
              </a:rPr>
              <a:t> PYD.</a:t>
            </a:r>
            <a:endParaRPr lang="en-MY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37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5738" y="114430"/>
            <a:ext cx="893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CONTOH: PENGESAHAN SKT &amp; KAI OLEH PPP, PPK &amp; PSM PTJ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818984" y="478138"/>
            <a:ext cx="8428383" cy="5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81566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18984" y="2530054"/>
          <a:ext cx="9788055" cy="3440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3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2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27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87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65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776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 dirty="0">
                          <a:effectLst/>
                        </a:rPr>
                        <a:t>TEMPOH PENYEDIAAN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>
                          <a:effectLst/>
                        </a:rPr>
                        <a:t>BUTIRAN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>
                          <a:effectLst/>
                        </a:rPr>
                        <a:t>PENGESAHAN OLEH PYD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>
                          <a:effectLst/>
                        </a:rPr>
                        <a:t>PENGESAHAN OLEH PPP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>
                          <a:effectLst/>
                        </a:rPr>
                        <a:t>PENGESAHAN OLEH PPK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 dirty="0">
                          <a:effectLst/>
                        </a:rPr>
                        <a:t>PENGESAHAN OLEH PSM PTJ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1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 dirty="0">
                          <a:effectLst/>
                        </a:rPr>
                        <a:t>Kali </a:t>
                      </a:r>
                      <a:r>
                        <a:rPr lang="en-MY" sz="1800" b="1" u="none" strike="noStrike" dirty="0" err="1">
                          <a:effectLst/>
                        </a:rPr>
                        <a:t>Pertama</a:t>
                      </a:r>
                      <a:r>
                        <a:rPr lang="en-MY" sz="1800" b="1" u="none" strike="noStrike" dirty="0">
                          <a:effectLst/>
                        </a:rPr>
                        <a:t> (</a:t>
                      </a:r>
                      <a:r>
                        <a:rPr lang="en-MY" sz="1800" b="1" u="none" strike="noStrike" dirty="0" err="1">
                          <a:effectLst/>
                        </a:rPr>
                        <a:t>Januari</a:t>
                      </a:r>
                      <a:r>
                        <a:rPr lang="en-MY" sz="1800" b="1" u="none" strike="noStrike" dirty="0">
                          <a:effectLst/>
                        </a:rPr>
                        <a:t> - Mac) 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Tandatangan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Nama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ADAM BIN ABDULLAH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 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No. Pekerja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10000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Tarikh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1-Apr-20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5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MY" sz="1800" b="1" u="none" strike="noStrike" dirty="0" err="1">
                          <a:effectLst/>
                        </a:rPr>
                        <a:t>Semakan</a:t>
                      </a:r>
                      <a:r>
                        <a:rPr lang="en-MY" sz="1800" b="1" u="none" strike="noStrike" dirty="0">
                          <a:effectLst/>
                        </a:rPr>
                        <a:t> Kali </a:t>
                      </a:r>
                      <a:r>
                        <a:rPr lang="en-MY" sz="1800" b="1" u="none" strike="noStrike" dirty="0" err="1">
                          <a:effectLst/>
                        </a:rPr>
                        <a:t>Kedua</a:t>
                      </a:r>
                      <a:r>
                        <a:rPr lang="en-MY" sz="1800" b="1" u="none" strike="noStrike" dirty="0">
                          <a:effectLst/>
                        </a:rPr>
                        <a:t> (</a:t>
                      </a:r>
                      <a:r>
                        <a:rPr lang="en-MY" sz="1800" b="1" u="none" strike="noStrike" dirty="0" err="1">
                          <a:effectLst/>
                        </a:rPr>
                        <a:t>Julai</a:t>
                      </a:r>
                      <a:r>
                        <a:rPr lang="en-MY" sz="1800" b="1" u="none" strike="noStrike" dirty="0">
                          <a:effectLst/>
                        </a:rPr>
                        <a:t>)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 err="1">
                          <a:effectLst/>
                        </a:rPr>
                        <a:t>Tandatangan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 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 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 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Nama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 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 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No. Pekerja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 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Tarikh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 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 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5739" y="952170"/>
            <a:ext cx="10177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/>
              <a:t>SKT </a:t>
            </a:r>
            <a:r>
              <a:rPr lang="en-MY" b="1" dirty="0" err="1"/>
              <a:t>dan</a:t>
            </a:r>
            <a:r>
              <a:rPr lang="en-MY" b="1" dirty="0"/>
              <a:t> KAI yang </a:t>
            </a:r>
            <a:r>
              <a:rPr lang="en-MY" b="1" dirty="0" err="1"/>
              <a:t>ditetapkan</a:t>
            </a:r>
            <a:r>
              <a:rPr lang="en-MY" b="1" dirty="0"/>
              <a:t> </a:t>
            </a:r>
            <a:r>
              <a:rPr lang="en-MY" b="1" dirty="0" err="1">
                <a:solidFill>
                  <a:schemeClr val="accent1">
                    <a:lumMod val="75000"/>
                  </a:schemeClr>
                </a:solidFill>
              </a:rPr>
              <a:t>perlu</a:t>
            </a:r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MY" b="1" dirty="0" err="1">
                <a:solidFill>
                  <a:schemeClr val="accent1">
                    <a:lumMod val="75000"/>
                  </a:schemeClr>
                </a:solidFill>
              </a:rPr>
              <a:t>disahkan</a:t>
            </a:r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b="1" dirty="0" err="1">
                <a:solidFill>
                  <a:schemeClr val="accent1">
                    <a:lumMod val="75000"/>
                  </a:schemeClr>
                </a:solidFill>
              </a:rPr>
              <a:t>oleh</a:t>
            </a:r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b="1" dirty="0" err="1">
                <a:solidFill>
                  <a:schemeClr val="accent1">
                    <a:lumMod val="75000"/>
                  </a:schemeClr>
                </a:solidFill>
              </a:rPr>
              <a:t>Pegawai</a:t>
            </a:r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b="1" dirty="0" err="1">
                <a:solidFill>
                  <a:schemeClr val="accent1">
                    <a:lumMod val="75000"/>
                  </a:schemeClr>
                </a:solidFill>
              </a:rPr>
              <a:t>Penilai</a:t>
            </a:r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b="1" dirty="0" err="1">
                <a:solidFill>
                  <a:schemeClr val="accent1">
                    <a:lumMod val="75000"/>
                  </a:schemeClr>
                </a:solidFill>
              </a:rPr>
              <a:t>Pertama</a:t>
            </a:r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MY" b="1" dirty="0" err="1">
                <a:solidFill>
                  <a:schemeClr val="accent1">
                    <a:lumMod val="75000"/>
                  </a:schemeClr>
                </a:solidFill>
              </a:rPr>
              <a:t>Pegawai</a:t>
            </a:r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b="1" dirty="0" err="1">
                <a:solidFill>
                  <a:schemeClr val="accent1">
                    <a:lumMod val="75000"/>
                  </a:schemeClr>
                </a:solidFill>
              </a:rPr>
              <a:t>Penilai</a:t>
            </a:r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b="1" dirty="0" err="1">
                <a:solidFill>
                  <a:schemeClr val="accent1">
                    <a:lumMod val="75000"/>
                  </a:schemeClr>
                </a:solidFill>
              </a:rPr>
              <a:t>Kedua</a:t>
            </a:r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MY" b="1" dirty="0" err="1">
                <a:solidFill>
                  <a:schemeClr val="accent1">
                    <a:lumMod val="75000"/>
                  </a:schemeClr>
                </a:solidFill>
              </a:rPr>
              <a:t>dan</a:t>
            </a:r>
            <a:r>
              <a:rPr lang="en-MY" b="1" dirty="0">
                <a:solidFill>
                  <a:schemeClr val="accent1">
                    <a:lumMod val="75000"/>
                  </a:schemeClr>
                </a:solidFill>
              </a:rPr>
              <a:t> PSM PTJ </a:t>
            </a:r>
            <a:r>
              <a:rPr lang="en-MY" b="1" dirty="0" err="1"/>
              <a:t>Sekiranya</a:t>
            </a:r>
            <a:r>
              <a:rPr lang="en-MY" b="1" dirty="0"/>
              <a:t> </a:t>
            </a:r>
            <a:r>
              <a:rPr lang="en-MY" b="1" dirty="0" err="1"/>
              <a:t>terdapat</a:t>
            </a:r>
            <a:r>
              <a:rPr lang="en-MY" b="1" dirty="0"/>
              <a:t> </a:t>
            </a:r>
            <a:r>
              <a:rPr lang="en-MY" b="1" dirty="0" err="1"/>
              <a:t>perubahan</a:t>
            </a:r>
            <a:r>
              <a:rPr lang="en-MY" b="1" dirty="0"/>
              <a:t>, </a:t>
            </a:r>
            <a:r>
              <a:rPr lang="en-MY" b="1" dirty="0" err="1"/>
              <a:t>semakan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pindaan</a:t>
            </a:r>
            <a:r>
              <a:rPr lang="en-MY" b="1" dirty="0"/>
              <a:t> kali </a:t>
            </a:r>
            <a:r>
              <a:rPr lang="en-MY" b="1" dirty="0" err="1"/>
              <a:t>kedua</a:t>
            </a:r>
            <a:r>
              <a:rPr lang="en-MY" b="1" dirty="0"/>
              <a:t> </a:t>
            </a:r>
            <a:r>
              <a:rPr lang="en-MY" b="1" dirty="0" err="1"/>
              <a:t>perlu</a:t>
            </a:r>
            <a:r>
              <a:rPr lang="en-MY" b="1" dirty="0"/>
              <a:t> </a:t>
            </a:r>
            <a:r>
              <a:rPr lang="en-MY" b="1" dirty="0" err="1"/>
              <a:t>dibincangkan</a:t>
            </a:r>
            <a:r>
              <a:rPr lang="en-MY" b="1" dirty="0"/>
              <a:t> </a:t>
            </a:r>
            <a:r>
              <a:rPr lang="en-MY" b="1" dirty="0" err="1"/>
              <a:t>bersama</a:t>
            </a:r>
            <a:r>
              <a:rPr lang="en-MY" b="1" dirty="0"/>
              <a:t> PPP </a:t>
            </a:r>
            <a:r>
              <a:rPr lang="en-MY" b="1" dirty="0" err="1"/>
              <a:t>pada</a:t>
            </a:r>
            <a:r>
              <a:rPr lang="en-MY" b="1" dirty="0"/>
              <a:t> </a:t>
            </a:r>
            <a:r>
              <a:rPr lang="en-MY" b="1" dirty="0" err="1"/>
              <a:t>bulan</a:t>
            </a:r>
            <a:r>
              <a:rPr lang="en-MY" b="1" dirty="0"/>
              <a:t> </a:t>
            </a:r>
            <a:r>
              <a:rPr lang="en-MY" b="1" dirty="0" err="1"/>
              <a:t>Julai</a:t>
            </a:r>
            <a:r>
              <a:rPr lang="en-MY" b="1" dirty="0"/>
              <a:t> </a:t>
            </a:r>
            <a:r>
              <a:rPr lang="en-MY" b="1" dirty="0" err="1"/>
              <a:t>setiap</a:t>
            </a:r>
            <a:r>
              <a:rPr lang="en-MY" b="1" dirty="0"/>
              <a:t> </a:t>
            </a:r>
            <a:r>
              <a:rPr lang="en-MY" b="1" dirty="0" err="1"/>
              <a:t>tahun</a:t>
            </a:r>
            <a:r>
              <a:rPr lang="en-MY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576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7057" y="136917"/>
            <a:ext cx="5971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KEBERKESANAN PENAMBAHBAIKAN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743224" y="504591"/>
            <a:ext cx="52600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4DD5BA-BB3F-4E51-AAE8-87797A8F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771" y="102220"/>
            <a:ext cx="1225402" cy="402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7436" y="1262819"/>
            <a:ext cx="9443500" cy="364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i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standard</a:t>
            </a:r>
            <a:r>
              <a:rPr lang="en-SG" b="1" i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SKT &amp; KAI (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Penambahbaikan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LNPT)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SG" b="1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Kontrak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persetujuan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Penilai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PYD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SG" b="1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Memberi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gambaran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sebenar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PYD yang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boleh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diukur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dinilai</a:t>
            </a:r>
            <a:endParaRPr lang="en-SG" b="1" dirty="0">
              <a:solidFill>
                <a:schemeClr val="accent1">
                  <a:lumMod val="75000"/>
                </a:schemeClr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SG" b="1" dirty="0">
              <a:solidFill>
                <a:schemeClr val="accent1">
                  <a:lumMod val="75000"/>
                </a:schemeClr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Diskripsi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semasa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PYD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SG" b="1" dirty="0">
              <a:solidFill>
                <a:schemeClr val="accent1">
                  <a:lumMod val="75000"/>
                </a:schemeClr>
              </a:solidFill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PPP &amp; PPK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awal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endParaRPr lang="en-SG" b="1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SG" b="1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Pengemaskinian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Penilai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sebelum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tempoh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sekiranya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staf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bertukar</a:t>
            </a:r>
            <a:r>
              <a:rPr lang="en-SG" b="1" dirty="0">
                <a:latin typeface="Montserrat"/>
                <a:ea typeface="Calibri" panose="020F0502020204030204" pitchFamily="34" charset="0"/>
                <a:cs typeface="Times New Roman" panose="02020603050405020304" pitchFamily="18" charset="0"/>
              </a:rPr>
              <a:t> PTJ) 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136917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82780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7057" y="136917"/>
            <a:ext cx="5971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 smtClean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TEMPOH PELAKSANAAN</a:t>
            </a:r>
            <a:endParaRPr lang="en-US" b="1" spc="225" dirty="0">
              <a:solidFill>
                <a:prstClr val="black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743224" y="504591"/>
            <a:ext cx="52600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4DD5BA-BB3F-4E51-AAE8-87797A8F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771" y="102220"/>
            <a:ext cx="1225402" cy="40237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136917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084113"/>
              </p:ext>
            </p:extLst>
          </p:nvPr>
        </p:nvGraphicFramePr>
        <p:xfrm>
          <a:off x="695739" y="1340595"/>
          <a:ext cx="10929067" cy="4553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204"/>
                <a:gridCol w="6951211"/>
                <a:gridCol w="1597326"/>
                <a:gridCol w="1597326"/>
              </a:tblGrid>
              <a:tr h="167359"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u="none" strike="noStrike" dirty="0">
                          <a:effectLst/>
                        </a:rPr>
                        <a:t>No.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800" u="none" strike="noStrike">
                          <a:effectLst/>
                        </a:rPr>
                        <a:t>Perkara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Sasaran</a:t>
                      </a:r>
                      <a:endParaRPr lang="en-MY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 err="1">
                          <a:effectLst/>
                        </a:rPr>
                        <a:t>Tindakan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2"/>
                    </a:solidFill>
                  </a:tcPr>
                </a:tc>
              </a:tr>
              <a:tr h="467211">
                <a:tc>
                  <a:txBody>
                    <a:bodyPr/>
                    <a:lstStyle/>
                    <a:p>
                      <a:pPr algn="ctr" fontAlgn="t"/>
                      <a:r>
                        <a:rPr lang="en-MY" sz="1800" u="none" strike="noStrike">
                          <a:effectLst/>
                        </a:rPr>
                        <a:t>1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u="none" strike="noStrike">
                          <a:effectLst/>
                        </a:rPr>
                        <a:t>Penetapan kaedah pemantauan Sasaran Kerja Tahunan (SKT) dan Petunjuk Prestasi (KAI)</a:t>
                      </a:r>
                      <a:endParaRPr lang="fi-F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Mac 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 err="1">
                          <a:effectLst/>
                        </a:rPr>
                        <a:t>Urus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setia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4036">
                <a:tc>
                  <a:txBody>
                    <a:bodyPr/>
                    <a:lstStyle/>
                    <a:p>
                      <a:pPr algn="ctr" fontAlgn="t"/>
                      <a:r>
                        <a:rPr lang="en-MY" sz="1800" u="none" strike="noStrike">
                          <a:effectLst/>
                        </a:rPr>
                        <a:t>2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800" u="none" strike="noStrike">
                          <a:effectLst/>
                        </a:rPr>
                        <a:t>Taklimat kepada wakil PTJ berkaitan kaedah melengkapkan Borang Penetapan Sasaran Kerja Tahunan (SKT) dan Petunjuk Prestasi (KAI)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Minggu 1-2 April 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Urus setia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001337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MY" sz="1800" u="none" strike="noStrike">
                          <a:effectLst/>
                        </a:rPr>
                        <a:t>3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800" u="none" strike="noStrike" dirty="0" err="1">
                          <a:effectLst/>
                        </a:rPr>
                        <a:t>Penetapan</a:t>
                      </a:r>
                      <a:r>
                        <a:rPr lang="en-MY" sz="1800" u="none" strike="noStrike" dirty="0">
                          <a:effectLst/>
                        </a:rPr>
                        <a:t> SKT &amp; KAI </a:t>
                      </a:r>
                      <a:r>
                        <a:rPr lang="en-MY" sz="1800" u="none" strike="noStrike" dirty="0" err="1">
                          <a:effectLst/>
                        </a:rPr>
                        <a:t>berdasarkan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perancangan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strategik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Universiti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dan</a:t>
                      </a:r>
                      <a:r>
                        <a:rPr lang="en-MY" sz="1800" u="none" strike="noStrike" dirty="0">
                          <a:effectLst/>
                        </a:rPr>
                        <a:t> KAI yang </a:t>
                      </a:r>
                      <a:r>
                        <a:rPr lang="en-MY" sz="1800" u="none" strike="noStrike" dirty="0" err="1">
                          <a:effectLst/>
                        </a:rPr>
                        <a:t>dilatakan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kepada</a:t>
                      </a:r>
                      <a:r>
                        <a:rPr lang="en-MY" sz="1800" u="none" strike="noStrike" dirty="0">
                          <a:effectLst/>
                        </a:rPr>
                        <a:t> PTJ </a:t>
                      </a:r>
                      <a:r>
                        <a:rPr lang="en-MY" sz="1800" u="none" strike="noStrike" dirty="0" err="1">
                          <a:effectLst/>
                        </a:rPr>
                        <a:t>mengikut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kumpulan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perkhidmatan</a:t>
                      </a:r>
                      <a:r>
                        <a:rPr lang="en-MY" sz="1800" u="none" strike="noStrike" dirty="0">
                          <a:effectLst/>
                        </a:rPr>
                        <a:t>, </a:t>
                      </a:r>
                      <a:r>
                        <a:rPr lang="en-MY" sz="1800" u="none" strike="noStrike" dirty="0" err="1">
                          <a:effectLst/>
                        </a:rPr>
                        <a:t>gred</a:t>
                      </a:r>
                      <a:r>
                        <a:rPr lang="en-MY" sz="1800" u="none" strike="noStrike" dirty="0">
                          <a:effectLst/>
                        </a:rPr>
                        <a:t>, </a:t>
                      </a:r>
                      <a:r>
                        <a:rPr lang="en-MY" sz="1800" u="none" strike="noStrike" dirty="0" err="1">
                          <a:effectLst/>
                        </a:rPr>
                        <a:t>peranan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dan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bidang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tugas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menggunakan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Borang</a:t>
                      </a:r>
                      <a:r>
                        <a:rPr lang="en-MY" sz="1800" u="none" strike="noStrike" dirty="0">
                          <a:effectLst/>
                        </a:rPr>
                        <a:t> Manual </a:t>
                      </a:r>
                      <a:r>
                        <a:rPr lang="en-MY" sz="1800" u="none" strike="noStrike" dirty="0" err="1">
                          <a:effectLst/>
                        </a:rPr>
                        <a:t>Penetapan</a:t>
                      </a:r>
                      <a:r>
                        <a:rPr lang="en-MY" sz="1800" u="none" strike="noStrike" dirty="0">
                          <a:effectLst/>
                        </a:rPr>
                        <a:t> SKT &amp; KAI 2020. </a:t>
                      </a:r>
                      <a:r>
                        <a:rPr lang="en-MY" sz="1800" u="none" strike="noStrike" dirty="0" err="1">
                          <a:effectLst/>
                        </a:rPr>
                        <a:t>Borang</a:t>
                      </a:r>
                      <a:r>
                        <a:rPr lang="en-MY" sz="1800" u="none" strike="noStrike" dirty="0">
                          <a:effectLst/>
                        </a:rPr>
                        <a:t> yang </a:t>
                      </a:r>
                      <a:r>
                        <a:rPr lang="en-MY" sz="1800" u="none" strike="noStrike" dirty="0" err="1">
                          <a:effectLst/>
                        </a:rPr>
                        <a:t>telah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lengkap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perlu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disediakan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dalam</a:t>
                      </a:r>
                      <a:r>
                        <a:rPr lang="en-MY" sz="1800" u="none" strike="noStrike" dirty="0">
                          <a:effectLst/>
                        </a:rPr>
                        <a:t> 3 </a:t>
                      </a:r>
                      <a:r>
                        <a:rPr lang="en-MY" sz="1800" u="none" strike="noStrike" dirty="0" err="1">
                          <a:effectLst/>
                        </a:rPr>
                        <a:t>salinan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dan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disahkan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oleh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Ketua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Jabatan</a:t>
                      </a:r>
                      <a:r>
                        <a:rPr lang="en-MY" sz="1800" u="none" strike="noStrike" dirty="0">
                          <a:effectLst/>
                        </a:rPr>
                        <a:t>. </a:t>
                      </a:r>
                      <a:r>
                        <a:rPr lang="en-MY" sz="1800" u="none" strike="noStrike" dirty="0" err="1">
                          <a:effectLst/>
                        </a:rPr>
                        <a:t>Sesalinan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hendaklah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dihantar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kepada</a:t>
                      </a:r>
                      <a:r>
                        <a:rPr lang="en-MY" sz="1800" u="none" strike="noStrike" dirty="0">
                          <a:effectLst/>
                        </a:rPr>
                        <a:t> PSM PTJ </a:t>
                      </a:r>
                      <a:r>
                        <a:rPr lang="en-MY" sz="1800" u="none" strike="noStrike" dirty="0" err="1">
                          <a:effectLst/>
                        </a:rPr>
                        <a:t>sebelum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atau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pada</a:t>
                      </a:r>
                      <a:r>
                        <a:rPr lang="en-MY" sz="1800" u="none" strike="noStrike" dirty="0">
                          <a:effectLst/>
                        </a:rPr>
                        <a:t>  </a:t>
                      </a:r>
                      <a:r>
                        <a:rPr lang="en-MY" sz="1800" u="none" strike="noStrike" dirty="0" err="1">
                          <a:effectLst/>
                        </a:rPr>
                        <a:t>hujung</a:t>
                      </a:r>
                      <a:r>
                        <a:rPr lang="en-MY" sz="1800" u="none" strike="noStrike" dirty="0">
                          <a:effectLst/>
                        </a:rPr>
                        <a:t> April </a:t>
                      </a:r>
                      <a:r>
                        <a:rPr lang="en-MY" sz="1800" u="none" strike="noStrike" dirty="0" err="1">
                          <a:effectLst/>
                        </a:rPr>
                        <a:t>setiap</a:t>
                      </a:r>
                      <a:r>
                        <a:rPr lang="en-MY" sz="1800" u="none" strike="noStrike" dirty="0">
                          <a:effectLst/>
                        </a:rPr>
                        <a:t> </a:t>
                      </a:r>
                      <a:r>
                        <a:rPr lang="en-MY" sz="1800" u="none" strike="noStrike" dirty="0" err="1">
                          <a:effectLst/>
                        </a:rPr>
                        <a:t>tahun</a:t>
                      </a:r>
                      <a:r>
                        <a:rPr lang="en-MY" sz="1800" u="none" strike="noStrike" dirty="0">
                          <a:effectLst/>
                        </a:rPr>
                        <a:t>.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April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PYD/PPP/PPK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379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800" u="none" strike="noStrike">
                          <a:effectLst/>
                        </a:rPr>
                        <a:t>i) Perbincangan penetapan SKT &amp; KAI 2020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Minggu 2-4 April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PYD/ PPP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379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800" u="none" strike="noStrike">
                          <a:effectLst/>
                        </a:rPr>
                        <a:t>ii) Pengesahan SKT &amp; KAI 2020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Minggu 4 April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PPP/PPK/PSM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13798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800" u="none" strike="noStrike">
                          <a:effectLst/>
                        </a:rPr>
                        <a:t>iii) Penghantaran borang SKT &amp; KAI 2020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>
                          <a:effectLst/>
                        </a:rPr>
                        <a:t>Minggu 1 Mei</a:t>
                      </a:r>
                      <a:endParaRPr lang="en-MY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800" u="none" strike="noStrike" dirty="0">
                          <a:effectLst/>
                        </a:rPr>
                        <a:t>PYD/PSM</a:t>
                      </a:r>
                      <a:endParaRPr lang="en-MY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73" marR="6973" marT="6973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23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1" y="512982"/>
            <a:ext cx="927652" cy="675861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E3A1888-25A7-114F-A42A-25133925B582}"/>
              </a:ext>
            </a:extLst>
          </p:cNvPr>
          <p:cNvSpPr/>
          <p:nvPr/>
        </p:nvSpPr>
        <p:spPr>
          <a:xfrm>
            <a:off x="1034617" y="641922"/>
            <a:ext cx="5832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STRUKTUR PEMARKAHAN LNPT</a:t>
            </a:r>
            <a:endParaRPr lang="en-US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="" xmlns:a16="http://schemas.microsoft.com/office/drawing/2014/main" id="{3056FBCB-968C-264A-A149-54346C6C2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23757"/>
              </p:ext>
            </p:extLst>
          </p:nvPr>
        </p:nvGraphicFramePr>
        <p:xfrm>
          <a:off x="775253" y="1711844"/>
          <a:ext cx="10641494" cy="4286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6209">
                  <a:extLst>
                    <a:ext uri="{9D8B030D-6E8A-4147-A177-3AD203B41FA5}">
                      <a16:colId xmlns="" xmlns:a16="http://schemas.microsoft.com/office/drawing/2014/main" val="42210125"/>
                    </a:ext>
                  </a:extLst>
                </a:gridCol>
                <a:gridCol w="4397382">
                  <a:extLst>
                    <a:ext uri="{9D8B030D-6E8A-4147-A177-3AD203B41FA5}">
                      <a16:colId xmlns="" xmlns:a16="http://schemas.microsoft.com/office/drawing/2014/main" val="3856326686"/>
                    </a:ext>
                  </a:extLst>
                </a:gridCol>
                <a:gridCol w="1302843">
                  <a:extLst>
                    <a:ext uri="{9D8B030D-6E8A-4147-A177-3AD203B41FA5}">
                      <a16:colId xmlns="" xmlns:a16="http://schemas.microsoft.com/office/drawing/2014/main" val="54130637"/>
                    </a:ext>
                  </a:extLst>
                </a:gridCol>
                <a:gridCol w="897012">
                  <a:extLst>
                    <a:ext uri="{9D8B030D-6E8A-4147-A177-3AD203B41FA5}">
                      <a16:colId xmlns="" xmlns:a16="http://schemas.microsoft.com/office/drawing/2014/main" val="3167075530"/>
                    </a:ext>
                  </a:extLst>
                </a:gridCol>
                <a:gridCol w="897012">
                  <a:extLst>
                    <a:ext uri="{9D8B030D-6E8A-4147-A177-3AD203B41FA5}">
                      <a16:colId xmlns="" xmlns:a16="http://schemas.microsoft.com/office/drawing/2014/main" val="3090414245"/>
                    </a:ext>
                  </a:extLst>
                </a:gridCol>
                <a:gridCol w="897012">
                  <a:extLst>
                    <a:ext uri="{9D8B030D-6E8A-4147-A177-3AD203B41FA5}">
                      <a16:colId xmlns="" xmlns:a16="http://schemas.microsoft.com/office/drawing/2014/main" val="1028658055"/>
                    </a:ext>
                  </a:extLst>
                </a:gridCol>
                <a:gridCol w="897012">
                  <a:extLst>
                    <a:ext uri="{9D8B030D-6E8A-4147-A177-3AD203B41FA5}">
                      <a16:colId xmlns="" xmlns:a16="http://schemas.microsoft.com/office/drawing/2014/main" val="1156494739"/>
                    </a:ext>
                  </a:extLst>
                </a:gridCol>
                <a:gridCol w="897012">
                  <a:extLst>
                    <a:ext uri="{9D8B030D-6E8A-4147-A177-3AD203B41FA5}">
                      <a16:colId xmlns="" xmlns:a16="http://schemas.microsoft.com/office/drawing/2014/main" val="2562110123"/>
                    </a:ext>
                  </a:extLst>
                </a:gridCol>
              </a:tblGrid>
              <a:tr h="398520"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JUSA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48-52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41-44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1-40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319838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Kepimpinan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FUNGSIAN</a:t>
                      </a:r>
                      <a:endParaRPr lang="en-MY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4048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Penghasilan Kerja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FUNGSIAN</a:t>
                      </a:r>
                      <a:endParaRPr lang="en-MY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122433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Pengetahuan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Kemahiran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FUNGSIAN</a:t>
                      </a:r>
                      <a:endParaRPr lang="en-MY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062783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Amal Indicator/Sasaran Kerja Tahunan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FUNGSIAN</a:t>
                      </a:r>
                      <a:endParaRPr lang="en-MY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43299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 Darjah (Kualiti Peribadi)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TERAS</a:t>
                      </a:r>
                      <a:endParaRPr lang="en-MY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8234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Kehadiran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TERAS</a:t>
                      </a:r>
                      <a:endParaRPr lang="en-MY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90052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Continuing Professional Development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(CPD)</a:t>
                      </a:r>
                      <a:endParaRPr lang="en-MY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TERAS</a:t>
                      </a:r>
                      <a:endParaRPr lang="en-MY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709864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 (A)</a:t>
                      </a: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367699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Kegiatan &amp; Sumbangan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SUMBANGAN</a:t>
                      </a:r>
                      <a:endParaRPr lang="en-MY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493103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Bonus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BONUS</a:t>
                      </a:r>
                      <a:endParaRPr lang="en-MY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MY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32913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SUMBANGAN + BONUS Terhad Kepada (B)</a:t>
                      </a: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267714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Markah Keseluruhan LNPT (A+B)</a:t>
                      </a: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MY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3115" marR="53115" marT="5533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183299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2019D63-24D1-9A43-A3AA-844B4E65A363}"/>
              </a:ext>
            </a:extLst>
          </p:cNvPr>
          <p:cNvSpPr/>
          <p:nvPr/>
        </p:nvSpPr>
        <p:spPr>
          <a:xfrm>
            <a:off x="531270" y="3026229"/>
            <a:ext cx="11129459" cy="4136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6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6512" y="141230"/>
            <a:ext cx="634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DEFINISI SASARAN KERJA TAHUNAN (SKT)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813038" y="510562"/>
            <a:ext cx="5794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4DD5BA-BB3F-4E51-AAE8-87797A8F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731" y="150348"/>
            <a:ext cx="1225402" cy="402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B573FE-0F17-4A05-8933-A3CFF4B6A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51" y="3660537"/>
            <a:ext cx="3462917" cy="21869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136" y="1628412"/>
            <a:ext cx="4511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err="1">
                <a:solidFill>
                  <a:srgbClr val="002060"/>
                </a:solidFill>
              </a:rPr>
              <a:t>Garis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panduan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dalam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bentuk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aktiviti</a:t>
            </a:r>
            <a:r>
              <a:rPr lang="en-US" altLang="en-US" dirty="0">
                <a:solidFill>
                  <a:srgbClr val="002060"/>
                </a:solidFill>
              </a:rPr>
              <a:t> / </a:t>
            </a:r>
            <a:r>
              <a:rPr lang="en-US" altLang="en-US" dirty="0" err="1">
                <a:solidFill>
                  <a:srgbClr val="002060"/>
                </a:solidFill>
              </a:rPr>
              <a:t>projek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prstClr val="black"/>
                </a:solidFill>
              </a:rPr>
              <a:t>yang </a:t>
            </a:r>
            <a:r>
              <a:rPr lang="en-US" altLang="en-US" dirty="0" err="1">
                <a:solidFill>
                  <a:prstClr val="black"/>
                </a:solidFill>
              </a:rPr>
              <a:t>disediakan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srgbClr val="44546A"/>
                </a:solidFill>
              </a:rPr>
              <a:t>oleh</a:t>
            </a:r>
            <a:r>
              <a:rPr lang="en-US" altLang="en-US" dirty="0">
                <a:solidFill>
                  <a:srgbClr val="44546A"/>
                </a:solidFill>
              </a:rPr>
              <a:t> PYD </a:t>
            </a:r>
            <a:r>
              <a:rPr lang="en-US" altLang="en-US" dirty="0" err="1">
                <a:solidFill>
                  <a:srgbClr val="44546A"/>
                </a:solidFill>
              </a:rPr>
              <a:t>untuk</a:t>
            </a:r>
            <a:r>
              <a:rPr lang="en-US" altLang="en-US" dirty="0">
                <a:solidFill>
                  <a:srgbClr val="44546A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dilaksanakan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dalam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tahun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srgbClr val="002060"/>
                </a:solidFill>
              </a:rPr>
              <a:t>semasa</a:t>
            </a:r>
            <a:r>
              <a:rPr lang="en-US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selaras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dengan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strategi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dan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perancangan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kerja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jabatan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dan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mempunyai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petunjuk</a:t>
            </a:r>
            <a:r>
              <a:rPr lang="en-US" altLang="en-US" dirty="0">
                <a:solidFill>
                  <a:prstClr val="black"/>
                </a:solidFill>
              </a:rPr>
              <a:t> </a:t>
            </a:r>
            <a:r>
              <a:rPr lang="en-US" altLang="en-US" dirty="0" err="1">
                <a:solidFill>
                  <a:prstClr val="black"/>
                </a:solidFill>
              </a:rPr>
              <a:t>prestasi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721087" y="1460287"/>
            <a:ext cx="54912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PENILAIAN HASIL </a:t>
            </a:r>
          </a:p>
          <a:p>
            <a:pPr marL="36195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Membantu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Pegawai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Penilai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menilai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hasil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kerja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Pegawai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Yang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Dinilai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(PYD)</a:t>
            </a:r>
          </a:p>
          <a:p>
            <a:pPr marL="342900" indent="-34290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GAMBARAN KERJA</a:t>
            </a:r>
          </a:p>
          <a:p>
            <a:pPr marL="36195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Memberi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gambaran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Kerja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Sebenar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PYD</a:t>
            </a:r>
            <a:endParaRPr lang="en-US" alt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PENILAIAN</a:t>
            </a:r>
          </a:p>
          <a:p>
            <a:pPr indent="36195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Penilaian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yang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objektif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adil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dan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telus</a:t>
            </a:r>
            <a:endParaRPr lang="en-US" alt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61950" indent="-3619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PERFORMANCE CONTRACT</a:t>
            </a:r>
          </a:p>
          <a:p>
            <a:pPr indent="36195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Persetujuan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antara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PYD dan PPP</a:t>
            </a:r>
            <a:endParaRPr lang="en-US" altLang="en-US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MEMBANTU MENCAPAI VISI DAN MISI</a:t>
            </a:r>
          </a:p>
          <a:p>
            <a:pPr indent="36195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Usaha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mencapai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visi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dan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misi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organisasi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dan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jabatan</a:t>
            </a: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158277B-D092-4A09-88C7-A79905F73811}"/>
              </a:ext>
            </a:extLst>
          </p:cNvPr>
          <p:cNvGrpSpPr/>
          <p:nvPr/>
        </p:nvGrpSpPr>
        <p:grpSpPr>
          <a:xfrm>
            <a:off x="369456" y="842849"/>
            <a:ext cx="4511432" cy="707886"/>
            <a:chOff x="685799" y="956930"/>
            <a:chExt cx="5337731" cy="977876"/>
          </a:xfrm>
          <a:effectLst/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11864AE-C2EF-4338-9EEF-B0D01C0CB03C}"/>
                </a:ext>
              </a:extLst>
            </p:cNvPr>
            <p:cNvSpPr/>
            <p:nvPr/>
          </p:nvSpPr>
          <p:spPr>
            <a:xfrm>
              <a:off x="685799" y="1188490"/>
              <a:ext cx="5337731" cy="5316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SASARAN KERJA TAHUNAN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25F4D5D-A59A-4E74-A691-3F8D4CE4082B}"/>
                </a:ext>
              </a:extLst>
            </p:cNvPr>
            <p:cNvSpPr/>
            <p:nvPr/>
          </p:nvSpPr>
          <p:spPr>
            <a:xfrm>
              <a:off x="685799" y="956930"/>
              <a:ext cx="1357312" cy="977876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</a:rPr>
                <a:t>01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158277B-D092-4A09-88C7-A79905F73811}"/>
              </a:ext>
            </a:extLst>
          </p:cNvPr>
          <p:cNvGrpSpPr/>
          <p:nvPr/>
        </p:nvGrpSpPr>
        <p:grpSpPr>
          <a:xfrm>
            <a:off x="5761889" y="830363"/>
            <a:ext cx="3980825" cy="707886"/>
            <a:chOff x="685799" y="956930"/>
            <a:chExt cx="5337731" cy="977876"/>
          </a:xfrm>
          <a:effectLst/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A11864AE-C2EF-4338-9EEF-B0D01C0CB03C}"/>
                </a:ext>
              </a:extLst>
            </p:cNvPr>
            <p:cNvSpPr/>
            <p:nvPr/>
          </p:nvSpPr>
          <p:spPr>
            <a:xfrm>
              <a:off x="685799" y="1188490"/>
              <a:ext cx="5337731" cy="5316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KEPENTINGAN SKT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D25F4D5D-A59A-4E74-A691-3F8D4CE4082B}"/>
                </a:ext>
              </a:extLst>
            </p:cNvPr>
            <p:cNvSpPr/>
            <p:nvPr/>
          </p:nvSpPr>
          <p:spPr>
            <a:xfrm>
              <a:off x="685799" y="956930"/>
              <a:ext cx="1357312" cy="977876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92216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3970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TM-LOGO-FULL.png">
            <a:extLst>
              <a:ext uri="{FF2B5EF4-FFF2-40B4-BE49-F238E27FC236}">
                <a16:creationId xmlns="" xmlns:a16="http://schemas.microsoft.com/office/drawing/2014/main" id="{9A4AEE7F-5831-403F-B335-B32D5C0BD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625" y="116679"/>
            <a:ext cx="1223410" cy="403001"/>
          </a:xfrm>
          <a:prstGeom prst="rect">
            <a:avLst/>
          </a:prstGeom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36634" y="1119754"/>
            <a:ext cx="5332645" cy="187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en-US" altLang="en-US" b="0" dirty="0">
              <a:solidFill>
                <a:srgbClr val="7F7F7F"/>
              </a:solidFill>
              <a:latin typeface="Montserrat"/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Penyediaan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bermula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dengan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Perancangan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Tahunan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Organisasi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/ Agensi;</a:t>
            </a:r>
          </a:p>
          <a:p>
            <a:pPr marL="342900" indent="-342900" algn="just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Perlu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berlandaskan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kepada </a:t>
            </a:r>
            <a:r>
              <a:rPr lang="en-US" altLang="en-US" b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perancangan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strategik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Organisasi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/ Agensi</a:t>
            </a:r>
            <a:r>
              <a:rPr lang="en-US" altLang="en-US" b="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yang mengandungi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visi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misi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objektif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dan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strategi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pelaksanaan program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Organisasi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/ Agensi;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dan</a:t>
            </a:r>
            <a:endParaRPr lang="en-US" altLang="en-US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71090" y="3633773"/>
            <a:ext cx="5506636" cy="313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3675" indent="-193675">
              <a:spcBef>
                <a:spcPts val="800"/>
              </a:spcBef>
              <a:buFont typeface="Arial" panose="020B0604020202020204" pitchFamily="34" charset="0"/>
              <a:buChar char="•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indent="0" algn="just" eaLnBrk="0" fontAlgn="base" hangingPunct="0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altLang="en-US" b="0" dirty="0">
              <a:solidFill>
                <a:srgbClr val="7F7F7F"/>
              </a:solidFill>
              <a:latin typeface="Montserrat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Disediakan 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selepas </a:t>
            </a:r>
            <a:r>
              <a:rPr lang="en-US" altLang="en-US" b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Perancangan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Tahunan </a:t>
            </a:r>
            <a:r>
              <a:rPr lang="en-US" altLang="en-US" b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digubal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;</a:t>
            </a: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Di peringkat ini, program, aktiviti dan tindakan kerja perlu dinyatakan dengan 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jelas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serta 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selaras dengan </a:t>
            </a:r>
            <a:r>
              <a:rPr lang="en-US" altLang="en-US" b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Perancangan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Tahunan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;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Semasa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menyediakan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rancangan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kerja ini, Ketua Jabatan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perlu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mengambil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kira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keupayaan 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Jabatan / Bahagian / Unit untuk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melaksanakannya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dari segi </a:t>
            </a:r>
            <a:r>
              <a:rPr lang="en-US" altLang="en-US" b="0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sumber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seperti </a:t>
            </a:r>
            <a:r>
              <a:rPr lang="en-US" altLang="en-US" b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sumber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b="0" dirty="0" err="1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manusia</a:t>
            </a:r>
            <a:r>
              <a:rPr lang="en-US" altLang="en-US" b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, kewangan, masa dan peralatan</a:t>
            </a:r>
            <a:r>
              <a:rPr lang="en-US" altLang="en-US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594" y="190602"/>
            <a:ext cx="5947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KEPERLUAN SKT DAN KAI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858741" y="559934"/>
            <a:ext cx="34667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6252374" y="924755"/>
            <a:ext cx="562703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fontAlgn="base" hangingPunct="0">
              <a:spcAft>
                <a:spcPct val="0"/>
              </a:spcAft>
              <a:defRPr/>
            </a:pPr>
            <a:endParaRPr lang="en-US" sz="1600" dirty="0">
              <a:solidFill>
                <a:srgbClr val="7F7F7F"/>
              </a:solidFill>
              <a:latin typeface="Montserrat"/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Penetapan aktiviti / projek serta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petunjuk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prestasi perlu dibincangkan antara PYD dan PPP</a:t>
            </a:r>
          </a:p>
          <a:p>
            <a:pPr marL="342900" indent="-34290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Senarai projek / aktiviti perlu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sesuai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dengan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Perancangan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KerjaTahunan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;</a:t>
            </a:r>
          </a:p>
          <a:p>
            <a:pPr marL="342900" indent="-34290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Aktiviti / Projek bagi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kumpulan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perkhidmatan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mestilah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bersesuaian dengan peranan dan bidang tugas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kumpulan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perkhidmatan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Diskripsi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Tugas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  <a:p>
            <a:pPr marL="342900" indent="-342900"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6314275" y="3500925"/>
            <a:ext cx="5627035" cy="13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fontAlgn="base" hangingPunct="0">
              <a:spcAft>
                <a:spcPct val="0"/>
              </a:spcAft>
              <a:defRPr/>
            </a:pPr>
            <a:endParaRPr lang="en-US" sz="1600" dirty="0">
              <a:solidFill>
                <a:srgbClr val="FF0000"/>
              </a:solidFill>
              <a:latin typeface="Montserrat"/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Spesifik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tidak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terlalu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umum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Boleh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diukur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dicapai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Realistik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mempunyai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tempoh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masa</a:t>
            </a:r>
            <a:endParaRPr lang="en-US" sz="16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59997" y="4769873"/>
            <a:ext cx="5340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 err="1">
                <a:solidFill>
                  <a:prstClr val="black"/>
                </a:solidFill>
              </a:rPr>
              <a:t>Merujuk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dirty="0" err="1">
                <a:solidFill>
                  <a:prstClr val="black"/>
                </a:solidFill>
              </a:rPr>
              <a:t>kepada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</a:rPr>
              <a:t>KUANTITI, KUALITI, MASA </a:t>
            </a:r>
            <a:r>
              <a:rPr lang="en-US" altLang="en-US" sz="1600" dirty="0" err="1">
                <a:solidFill>
                  <a:prstClr val="black"/>
                </a:solidFill>
              </a:rPr>
              <a:t>dan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</a:rPr>
              <a:t>KOS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dirty="0" err="1">
                <a:solidFill>
                  <a:prstClr val="black"/>
                </a:solidFill>
              </a:rPr>
              <a:t>dan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dirty="0" err="1">
                <a:solidFill>
                  <a:prstClr val="black"/>
                </a:solidFill>
              </a:rPr>
              <a:t>setiap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dirty="0" err="1">
                <a:solidFill>
                  <a:prstClr val="black"/>
                </a:solidFill>
              </a:rPr>
              <a:t>aktiviti</a:t>
            </a:r>
            <a:r>
              <a:rPr lang="en-US" altLang="en-US" sz="1600" dirty="0">
                <a:solidFill>
                  <a:prstClr val="black"/>
                </a:solidFill>
              </a:rPr>
              <a:t> / </a:t>
            </a:r>
            <a:r>
              <a:rPr lang="en-US" altLang="en-US" sz="1600" dirty="0" err="1">
                <a:solidFill>
                  <a:prstClr val="black"/>
                </a:solidFill>
              </a:rPr>
              <a:t>projek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dirty="0" err="1">
                <a:solidFill>
                  <a:prstClr val="black"/>
                </a:solidFill>
              </a:rPr>
              <a:t>perlu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dirty="0" err="1">
                <a:solidFill>
                  <a:prstClr val="black"/>
                </a:solidFill>
              </a:rPr>
              <a:t>sekurang-kurangnya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dirty="0" err="1">
                <a:solidFill>
                  <a:prstClr val="black"/>
                </a:solidFill>
              </a:rPr>
              <a:t>mempunyai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u="sng" dirty="0" err="1">
                <a:solidFill>
                  <a:srgbClr val="002060"/>
                </a:solidFill>
              </a:rPr>
              <a:t>satu</a:t>
            </a:r>
            <a:r>
              <a:rPr lang="en-US" altLang="en-US" sz="1600" u="sng" dirty="0">
                <a:solidFill>
                  <a:srgbClr val="002060"/>
                </a:solidFill>
              </a:rPr>
              <a:t> </a:t>
            </a:r>
            <a:r>
              <a:rPr lang="en-US" altLang="en-US" sz="1600" u="sng" dirty="0" err="1">
                <a:solidFill>
                  <a:srgbClr val="002060"/>
                </a:solidFill>
              </a:rPr>
              <a:t>atau</a:t>
            </a:r>
            <a:r>
              <a:rPr lang="en-US" altLang="en-US" sz="1600" u="sng" dirty="0">
                <a:solidFill>
                  <a:srgbClr val="002060"/>
                </a:solidFill>
              </a:rPr>
              <a:t> </a:t>
            </a:r>
            <a:r>
              <a:rPr lang="en-US" altLang="en-US" sz="1600" u="sng" dirty="0" err="1">
                <a:solidFill>
                  <a:srgbClr val="002060"/>
                </a:solidFill>
              </a:rPr>
              <a:t>dua</a:t>
            </a:r>
            <a:r>
              <a:rPr lang="en-US" altLang="en-US" sz="1600" dirty="0">
                <a:solidFill>
                  <a:srgbClr val="002060"/>
                </a:solidFill>
              </a:rPr>
              <a:t> </a:t>
            </a:r>
            <a:r>
              <a:rPr lang="en-US" altLang="en-US" sz="1600" dirty="0" err="1">
                <a:solidFill>
                  <a:prstClr val="black"/>
                </a:solidFill>
              </a:rPr>
              <a:t>petunjuk</a:t>
            </a:r>
            <a:r>
              <a:rPr lang="en-US" altLang="en-US" sz="1600" dirty="0">
                <a:solidFill>
                  <a:prstClr val="black"/>
                </a:solidFill>
              </a:rPr>
              <a:t> </a:t>
            </a:r>
            <a:r>
              <a:rPr lang="en-US" altLang="en-US" sz="1600" dirty="0" err="1">
                <a:solidFill>
                  <a:prstClr val="black"/>
                </a:solidFill>
              </a:rPr>
              <a:t>prestasi</a:t>
            </a:r>
            <a:r>
              <a:rPr lang="en-US" altLang="en-US" sz="1600" dirty="0">
                <a:solidFill>
                  <a:prstClr val="black"/>
                </a:solidFill>
              </a:rPr>
              <a:t>.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KAI – </a:t>
            </a:r>
            <a:r>
              <a:rPr lang="en-US" sz="1600" dirty="0" err="1">
                <a:solidFill>
                  <a:srgbClr val="FF0000"/>
                </a:solidFill>
              </a:rPr>
              <a:t>Universiti</a:t>
            </a:r>
            <a:r>
              <a:rPr lang="en-US" sz="1600" dirty="0">
                <a:solidFill>
                  <a:srgbClr val="FF0000"/>
                </a:solidFill>
              </a:rPr>
              <a:t> / PTJ/ </a:t>
            </a:r>
            <a:r>
              <a:rPr lang="en-US" sz="1600" dirty="0" err="1">
                <a:solidFill>
                  <a:srgbClr val="FF0000"/>
                </a:solidFill>
              </a:rPr>
              <a:t>Bahagian</a:t>
            </a:r>
            <a:r>
              <a:rPr lang="en-US" sz="1600" dirty="0">
                <a:solidFill>
                  <a:srgbClr val="FF0000"/>
                </a:solidFill>
              </a:rPr>
              <a:t>/ </a:t>
            </a:r>
            <a:r>
              <a:rPr lang="en-US" sz="1600" dirty="0" err="1">
                <a:solidFill>
                  <a:srgbClr val="FF0000"/>
                </a:solidFill>
              </a:rPr>
              <a:t>Individu</a:t>
            </a:r>
            <a:endParaRPr lang="en-MY" sz="1600" dirty="0">
              <a:solidFill>
                <a:srgbClr val="FF0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8158277B-D092-4A09-88C7-A79905F73811}"/>
              </a:ext>
            </a:extLst>
          </p:cNvPr>
          <p:cNvGrpSpPr/>
          <p:nvPr/>
        </p:nvGrpSpPr>
        <p:grpSpPr>
          <a:xfrm>
            <a:off x="381277" y="628709"/>
            <a:ext cx="4511432" cy="707886"/>
            <a:chOff x="685799" y="956930"/>
            <a:chExt cx="5337731" cy="977876"/>
          </a:xfrm>
          <a:effectLst/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A11864AE-C2EF-4338-9EEF-B0D01C0CB03C}"/>
                </a:ext>
              </a:extLst>
            </p:cNvPr>
            <p:cNvSpPr/>
            <p:nvPr/>
          </p:nvSpPr>
          <p:spPr>
            <a:xfrm>
              <a:off x="685799" y="1188490"/>
              <a:ext cx="5337731" cy="5316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PERANCANGAN TAHUNAN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D25F4D5D-A59A-4E74-A691-3F8D4CE4082B}"/>
                </a:ext>
              </a:extLst>
            </p:cNvPr>
            <p:cNvSpPr/>
            <p:nvPr/>
          </p:nvSpPr>
          <p:spPr>
            <a:xfrm>
              <a:off x="685799" y="956930"/>
              <a:ext cx="1357312" cy="977876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</a:rPr>
                <a:t>01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8158277B-D092-4A09-88C7-A79905F73811}"/>
              </a:ext>
            </a:extLst>
          </p:cNvPr>
          <p:cNvGrpSpPr/>
          <p:nvPr/>
        </p:nvGrpSpPr>
        <p:grpSpPr>
          <a:xfrm>
            <a:off x="381276" y="3124433"/>
            <a:ext cx="5288003" cy="707886"/>
            <a:chOff x="685799" y="956930"/>
            <a:chExt cx="5337731" cy="977876"/>
          </a:xfrm>
          <a:effectLst/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A11864AE-C2EF-4338-9EEF-B0D01C0CB03C}"/>
                </a:ext>
              </a:extLst>
            </p:cNvPr>
            <p:cNvSpPr/>
            <p:nvPr/>
          </p:nvSpPr>
          <p:spPr>
            <a:xfrm>
              <a:off x="685799" y="1188490"/>
              <a:ext cx="5337731" cy="5316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PERANCANGAN KERJA TAHUNAN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D25F4D5D-A59A-4E74-A691-3F8D4CE4082B}"/>
                </a:ext>
              </a:extLst>
            </p:cNvPr>
            <p:cNvSpPr/>
            <p:nvPr/>
          </p:nvSpPr>
          <p:spPr>
            <a:xfrm>
              <a:off x="685800" y="956930"/>
              <a:ext cx="1067691" cy="977876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</a:rPr>
                <a:t>02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8158277B-D092-4A09-88C7-A79905F73811}"/>
              </a:ext>
            </a:extLst>
          </p:cNvPr>
          <p:cNvGrpSpPr/>
          <p:nvPr/>
        </p:nvGrpSpPr>
        <p:grpSpPr>
          <a:xfrm>
            <a:off x="6314275" y="606720"/>
            <a:ext cx="4511432" cy="707886"/>
            <a:chOff x="685799" y="956930"/>
            <a:chExt cx="5337731" cy="977876"/>
          </a:xfrm>
          <a:effectLst/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A11864AE-C2EF-4338-9EEF-B0D01C0CB03C}"/>
                </a:ext>
              </a:extLst>
            </p:cNvPr>
            <p:cNvSpPr/>
            <p:nvPr/>
          </p:nvSpPr>
          <p:spPr>
            <a:xfrm>
              <a:off x="685799" y="1188490"/>
              <a:ext cx="5337731" cy="5316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AKTIVITI / PROJEK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D25F4D5D-A59A-4E74-A691-3F8D4CE4082B}"/>
                </a:ext>
              </a:extLst>
            </p:cNvPr>
            <p:cNvSpPr/>
            <p:nvPr/>
          </p:nvSpPr>
          <p:spPr>
            <a:xfrm>
              <a:off x="685799" y="956930"/>
              <a:ext cx="1357312" cy="977876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</a:rPr>
                <a:t>03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158277B-D092-4A09-88C7-A79905F73811}"/>
              </a:ext>
            </a:extLst>
          </p:cNvPr>
          <p:cNvGrpSpPr/>
          <p:nvPr/>
        </p:nvGrpSpPr>
        <p:grpSpPr>
          <a:xfrm>
            <a:off x="6346080" y="3118298"/>
            <a:ext cx="4511432" cy="707886"/>
            <a:chOff x="685799" y="956930"/>
            <a:chExt cx="5337731" cy="977876"/>
          </a:xfrm>
          <a:effectLst/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A11864AE-C2EF-4338-9EEF-B0D01C0CB03C}"/>
                </a:ext>
              </a:extLst>
            </p:cNvPr>
            <p:cNvSpPr/>
            <p:nvPr/>
          </p:nvSpPr>
          <p:spPr>
            <a:xfrm>
              <a:off x="685799" y="1188490"/>
              <a:ext cx="5337731" cy="5316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PETUNJUK PRESTASI (KAI)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D25F4D5D-A59A-4E74-A691-3F8D4CE4082B}"/>
                </a:ext>
              </a:extLst>
            </p:cNvPr>
            <p:cNvSpPr/>
            <p:nvPr/>
          </p:nvSpPr>
          <p:spPr>
            <a:xfrm>
              <a:off x="685799" y="956930"/>
              <a:ext cx="1357312" cy="977876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</a:rPr>
                <a:t>04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136917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761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5739" y="136797"/>
            <a:ext cx="5971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PERBEZAAN ANTARA SKT &amp; KAI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743224" y="504591"/>
            <a:ext cx="52600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4DD5BA-BB3F-4E51-AAE8-87797A8F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771" y="102220"/>
            <a:ext cx="1225402" cy="4023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158277B-D092-4A09-88C7-A79905F73811}"/>
              </a:ext>
            </a:extLst>
          </p:cNvPr>
          <p:cNvGrpSpPr/>
          <p:nvPr/>
        </p:nvGrpSpPr>
        <p:grpSpPr>
          <a:xfrm>
            <a:off x="169626" y="1049902"/>
            <a:ext cx="5044631" cy="707886"/>
            <a:chOff x="625454" y="1032605"/>
            <a:chExt cx="5398076" cy="977876"/>
          </a:xfrm>
          <a:effectLst/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11864AE-C2EF-4338-9EEF-B0D01C0CB03C}"/>
                </a:ext>
              </a:extLst>
            </p:cNvPr>
            <p:cNvSpPr/>
            <p:nvPr/>
          </p:nvSpPr>
          <p:spPr>
            <a:xfrm>
              <a:off x="685799" y="1188489"/>
              <a:ext cx="5337731" cy="74631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KAI/KPI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25F4D5D-A59A-4E74-A691-3F8D4CE4082B}"/>
                </a:ext>
              </a:extLst>
            </p:cNvPr>
            <p:cNvSpPr/>
            <p:nvPr/>
          </p:nvSpPr>
          <p:spPr>
            <a:xfrm>
              <a:off x="625454" y="1032605"/>
              <a:ext cx="1357311" cy="977876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</a:rPr>
                <a:t>01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158277B-D092-4A09-88C7-A79905F73811}"/>
              </a:ext>
            </a:extLst>
          </p:cNvPr>
          <p:cNvGrpSpPr/>
          <p:nvPr/>
        </p:nvGrpSpPr>
        <p:grpSpPr>
          <a:xfrm>
            <a:off x="6059996" y="1049902"/>
            <a:ext cx="5048333" cy="707886"/>
            <a:chOff x="513432" y="1099833"/>
            <a:chExt cx="5510098" cy="631840"/>
          </a:xfrm>
          <a:effectLst/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A11864AE-C2EF-4338-9EEF-B0D01C0CB03C}"/>
                </a:ext>
              </a:extLst>
            </p:cNvPr>
            <p:cNvSpPr/>
            <p:nvPr/>
          </p:nvSpPr>
          <p:spPr>
            <a:xfrm>
              <a:off x="685799" y="1188490"/>
              <a:ext cx="5337731" cy="5316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55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SKT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25F4D5D-A59A-4E74-A691-3F8D4CE4082B}"/>
                </a:ext>
              </a:extLst>
            </p:cNvPr>
            <p:cNvSpPr/>
            <p:nvPr/>
          </p:nvSpPr>
          <p:spPr>
            <a:xfrm>
              <a:off x="513432" y="1099833"/>
              <a:ext cx="1357312" cy="631840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136917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5EBA62E-D832-3149-83AC-20FB0C4A6512}"/>
              </a:ext>
            </a:extLst>
          </p:cNvPr>
          <p:cNvSpPr/>
          <p:nvPr/>
        </p:nvSpPr>
        <p:spPr>
          <a:xfrm>
            <a:off x="220629" y="1850548"/>
            <a:ext cx="512425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BERDASARKAN SASARAN ORGANISASI</a:t>
            </a:r>
          </a:p>
          <a:p>
            <a:pPr marL="647700" indent="-285750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Berdasarkan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perancangan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tahunan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Universiti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yang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dilata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kepada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PTJ</a:t>
            </a:r>
          </a:p>
          <a:p>
            <a:pPr marL="647700" indent="-285750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Menyokong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KAI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Universiti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/PTJ</a:t>
            </a:r>
          </a:p>
          <a:p>
            <a:pPr marL="647700" indent="-285750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Spesifik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mengikut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fungsi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tugas</a:t>
            </a: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647700" indent="-285750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Lebih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strategik</a:t>
            </a: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647700" indent="-285750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61950" algn="just" fontAlgn="base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4094FEC-3106-5B49-BC49-D93DC77FA694}"/>
              </a:ext>
            </a:extLst>
          </p:cNvPr>
          <p:cNvSpPr/>
          <p:nvPr/>
        </p:nvSpPr>
        <p:spPr>
          <a:xfrm>
            <a:off x="6215867" y="1857115"/>
            <a:ext cx="54912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fontAlgn="base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rgbClr val="002060"/>
                </a:solidFill>
                <a:cs typeface="Arial" panose="020B0604020202020204" pitchFamily="34" charset="0"/>
              </a:rPr>
              <a:t>BERDASARKAN JOB DESCRIPTION (JD)</a:t>
            </a:r>
          </a:p>
          <a:p>
            <a:pPr marL="671513" indent="-280988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Kerja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yang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dilaksana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berdasarkan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JD</a:t>
            </a:r>
          </a:p>
          <a:p>
            <a:pPr marL="671513" indent="-280988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Menyokong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pencapaian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KAI PTJ/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Jabatan</a:t>
            </a: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671513" indent="-280988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Lebih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cs typeface="Arial" panose="020B0604020202020204" pitchFamily="34" charset="0"/>
              </a:rPr>
              <a:t>bersifat</a:t>
            </a:r>
            <a:r>
              <a:rPr lang="en-US" altLang="en-US" dirty="0">
                <a:solidFill>
                  <a:prstClr val="black"/>
                </a:solidFill>
                <a:cs typeface="Arial" panose="020B0604020202020204" pitchFamily="34" charset="0"/>
              </a:rPr>
              <a:t> operational</a:t>
            </a:r>
          </a:p>
          <a:p>
            <a:pPr marL="671513" indent="-280988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671513" indent="-280988" algn="just" fontAlgn="base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endParaRPr lang="en-US" alt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0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5739" y="136797"/>
            <a:ext cx="5971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PELAKSANAAN PENETAPAN SKT &amp; KAI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743224" y="504591"/>
            <a:ext cx="52600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4DD5BA-BB3F-4E51-AAE8-87797A8F3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771" y="102220"/>
            <a:ext cx="1225402" cy="4023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5777" y="1159356"/>
            <a:ext cx="4593204" cy="483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SG" b="1" dirty="0"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- SKT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KAI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disediakan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selewat-lewatnya</a:t>
            </a:r>
            <a:r>
              <a:rPr lang="en-SG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SG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SG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sukuan</a:t>
            </a:r>
            <a:r>
              <a:rPr lang="en-SG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SG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Penilai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PYD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melengkapkan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Borang</a:t>
            </a:r>
            <a:r>
              <a:rPr lang="en-SG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SG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Sasaran</a:t>
            </a:r>
            <a:r>
              <a:rPr lang="en-SG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Kerja</a:t>
            </a:r>
            <a:r>
              <a:rPr lang="en-SG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i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Tahunan</a:t>
            </a:r>
            <a:r>
              <a:rPr lang="en-SG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Petunjuk</a:t>
            </a:r>
            <a:r>
              <a:rPr lang="en-SG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Prestasi</a:t>
            </a:r>
            <a:r>
              <a:rPr lang="en-SG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(KAI)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disediakan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salinan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ditandatangan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Salinan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PYD, PPP &amp; PSM PTJ). 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MY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SG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SG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endaklah</a:t>
            </a:r>
            <a:r>
              <a:rPr lang="en-SG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dipantau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pelaksanaannya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mesyuarat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mingguan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bulanan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suku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tahunan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yang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bersesuaian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memastikan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Universiti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PTJ/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Bahagian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tercapai</a:t>
            </a:r>
            <a:r>
              <a:rPr lang="en-SG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MY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7918" y="1157616"/>
            <a:ext cx="5462545" cy="3363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n-SG" b="1" dirty="0">
              <a:solidFill>
                <a:schemeClr val="bg1">
                  <a:lumMod val="65000"/>
                </a:schemeClr>
              </a:solidFill>
              <a:effectLst/>
              <a:latin typeface="Montserra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keseluruhan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KAI </a:t>
            </a:r>
            <a:r>
              <a:rPr lang="en-SG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SG" b="1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Universiti</a:t>
            </a:r>
            <a:r>
              <a:rPr lang="en-SG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PTJ/ </a:t>
            </a:r>
            <a:r>
              <a:rPr lang="en-SG" b="1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Bahagian</a:t>
            </a:r>
            <a:r>
              <a:rPr lang="en-SG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SG" b="1" dirty="0" err="1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Individu</a:t>
            </a:r>
            <a:r>
              <a:rPr lang="en-SG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yang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mestilah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melebihi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100%.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Penetapan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peratusan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KAI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bergantung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Diskripsi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i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(Job Description)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semasa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PYD.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Jumlah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pencapaian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keseluruhan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KAI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diselaraskan</a:t>
            </a:r>
            <a:r>
              <a:rPr lang="en-SG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mengikut</a:t>
            </a:r>
            <a:r>
              <a:rPr lang="en-SG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pengiraan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wajaran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KAI (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Gred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PYD) di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SG" b="1" dirty="0" err="1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SG" b="1" dirty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LNPT</a:t>
            </a:r>
            <a:endParaRPr lang="en-MY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158277B-D092-4A09-88C7-A79905F73811}"/>
              </a:ext>
            </a:extLst>
          </p:cNvPr>
          <p:cNvGrpSpPr/>
          <p:nvPr/>
        </p:nvGrpSpPr>
        <p:grpSpPr>
          <a:xfrm>
            <a:off x="169627" y="694094"/>
            <a:ext cx="4511432" cy="707886"/>
            <a:chOff x="685799" y="956930"/>
            <a:chExt cx="5337731" cy="977876"/>
          </a:xfrm>
          <a:effectLst/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A11864AE-C2EF-4338-9EEF-B0D01C0CB03C}"/>
                </a:ext>
              </a:extLst>
            </p:cNvPr>
            <p:cNvSpPr/>
            <p:nvPr/>
          </p:nvSpPr>
          <p:spPr>
            <a:xfrm>
              <a:off x="685799" y="1188490"/>
              <a:ext cx="5337731" cy="5316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5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PENYEDIAAN SKT &amp; KAI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25F4D5D-A59A-4E74-A691-3F8D4CE4082B}"/>
                </a:ext>
              </a:extLst>
            </p:cNvPr>
            <p:cNvSpPr/>
            <p:nvPr/>
          </p:nvSpPr>
          <p:spPr>
            <a:xfrm>
              <a:off x="685799" y="956930"/>
              <a:ext cx="1357312" cy="977876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</a:rPr>
                <a:t>01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9627" y="1420331"/>
            <a:ext cx="16538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TEMPOH MASA</a:t>
            </a:r>
            <a:endParaRPr lang="en-MY" dirty="0"/>
          </a:p>
        </p:txBody>
      </p:sp>
      <p:sp>
        <p:nvSpPr>
          <p:cNvPr id="20" name="TextBox 19"/>
          <p:cNvSpPr txBox="1"/>
          <p:nvPr/>
        </p:nvSpPr>
        <p:spPr>
          <a:xfrm>
            <a:off x="193316" y="2570605"/>
            <a:ext cx="16538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PENGESAHAN</a:t>
            </a:r>
            <a:endParaRPr lang="en-MY" dirty="0"/>
          </a:p>
        </p:txBody>
      </p:sp>
      <p:sp>
        <p:nvSpPr>
          <p:cNvPr id="21" name="TextBox 20"/>
          <p:cNvSpPr txBox="1"/>
          <p:nvPr/>
        </p:nvSpPr>
        <p:spPr>
          <a:xfrm>
            <a:off x="256378" y="4369516"/>
            <a:ext cx="165387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PEMANTAUAN</a:t>
            </a:r>
            <a:endParaRPr lang="en-MY" dirty="0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8158277B-D092-4A09-88C7-A79905F73811}"/>
              </a:ext>
            </a:extLst>
          </p:cNvPr>
          <p:cNvGrpSpPr/>
          <p:nvPr/>
        </p:nvGrpSpPr>
        <p:grpSpPr>
          <a:xfrm>
            <a:off x="6059996" y="712445"/>
            <a:ext cx="5048333" cy="707886"/>
            <a:chOff x="513432" y="1099833"/>
            <a:chExt cx="5510098" cy="631840"/>
          </a:xfrm>
          <a:effectLst/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A11864AE-C2EF-4338-9EEF-B0D01C0CB03C}"/>
                </a:ext>
              </a:extLst>
            </p:cNvPr>
            <p:cNvSpPr/>
            <p:nvPr/>
          </p:nvSpPr>
          <p:spPr>
            <a:xfrm>
              <a:off x="685799" y="1188490"/>
              <a:ext cx="5337731" cy="5316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03255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noProof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PENETAPAN WAJARAN &amp; PENGIRAAN KAI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D25F4D5D-A59A-4E74-A691-3F8D4CE4082B}"/>
                </a:ext>
              </a:extLst>
            </p:cNvPr>
            <p:cNvSpPr/>
            <p:nvPr/>
          </p:nvSpPr>
          <p:spPr>
            <a:xfrm>
              <a:off x="513432" y="1099833"/>
              <a:ext cx="1357312" cy="631840"/>
            </a:xfrm>
            <a:prstGeom prst="rect">
              <a:avLst/>
            </a:prstGeom>
            <a:noFill/>
            <a:effectLst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Arial" charset="0"/>
                  <a:ea typeface="Arial" charset="0"/>
                  <a:cs typeface="Arial" charset="0"/>
                </a:rPr>
                <a:t>02</a:t>
              </a: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3056FBCB-968C-264A-A149-54346C6C235E}"/>
              </a:ext>
            </a:extLst>
          </p:cNvPr>
          <p:cNvGraphicFramePr>
            <a:graphicFrameLocks noGrp="1"/>
          </p:cNvGraphicFramePr>
          <p:nvPr/>
        </p:nvGraphicFramePr>
        <p:xfrm>
          <a:off x="5995283" y="5075814"/>
          <a:ext cx="5976088" cy="7401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0107">
                  <a:extLst>
                    <a:ext uri="{9D8B030D-6E8A-4147-A177-3AD203B41FA5}">
                      <a16:colId xmlns="" xmlns:a16="http://schemas.microsoft.com/office/drawing/2014/main" val="3856326686"/>
                    </a:ext>
                  </a:extLst>
                </a:gridCol>
                <a:gridCol w="764426">
                  <a:extLst>
                    <a:ext uri="{9D8B030D-6E8A-4147-A177-3AD203B41FA5}">
                      <a16:colId xmlns="" xmlns:a16="http://schemas.microsoft.com/office/drawing/2014/main" val="54130637"/>
                    </a:ext>
                  </a:extLst>
                </a:gridCol>
                <a:gridCol w="526311">
                  <a:extLst>
                    <a:ext uri="{9D8B030D-6E8A-4147-A177-3AD203B41FA5}">
                      <a16:colId xmlns="" xmlns:a16="http://schemas.microsoft.com/office/drawing/2014/main" val="3167075530"/>
                    </a:ext>
                  </a:extLst>
                </a:gridCol>
                <a:gridCol w="526311">
                  <a:extLst>
                    <a:ext uri="{9D8B030D-6E8A-4147-A177-3AD203B41FA5}">
                      <a16:colId xmlns="" xmlns:a16="http://schemas.microsoft.com/office/drawing/2014/main" val="3090414245"/>
                    </a:ext>
                  </a:extLst>
                </a:gridCol>
                <a:gridCol w="526311">
                  <a:extLst>
                    <a:ext uri="{9D8B030D-6E8A-4147-A177-3AD203B41FA5}">
                      <a16:colId xmlns="" xmlns:a16="http://schemas.microsoft.com/office/drawing/2014/main" val="1028658055"/>
                    </a:ext>
                  </a:extLst>
                </a:gridCol>
                <a:gridCol w="526311">
                  <a:extLst>
                    <a:ext uri="{9D8B030D-6E8A-4147-A177-3AD203B41FA5}">
                      <a16:colId xmlns="" xmlns:a16="http://schemas.microsoft.com/office/drawing/2014/main" val="1156494739"/>
                    </a:ext>
                  </a:extLst>
                </a:gridCol>
                <a:gridCol w="526311">
                  <a:extLst>
                    <a:ext uri="{9D8B030D-6E8A-4147-A177-3AD203B41FA5}">
                      <a16:colId xmlns="" xmlns:a16="http://schemas.microsoft.com/office/drawing/2014/main" val="2562110123"/>
                    </a:ext>
                  </a:extLst>
                </a:gridCol>
              </a:tblGrid>
              <a:tr h="400743"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KAI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</a:t>
                      </a:r>
                      <a:endParaRPr lang="en-MY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JUSA</a:t>
                      </a:r>
                      <a:endParaRPr lang="en-MY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48-52</a:t>
                      </a: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41-44</a:t>
                      </a: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1-40</a:t>
                      </a: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3198381"/>
                  </a:ext>
                </a:extLst>
              </a:tr>
              <a:tr h="325807">
                <a:tc>
                  <a:txBody>
                    <a:bodyPr/>
                    <a:lstStyle/>
                    <a:p>
                      <a:pPr marL="127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Amal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Indicator/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Sasaran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Kerja</a:t>
                      </a: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MY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Tahunan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FUNGSIAN</a:t>
                      </a:r>
                      <a:endParaRPr lang="en-MY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MY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MY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39836" marR="39836" marT="4150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4329956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D8FBDBB-0912-424A-821D-8DA281104FE5}"/>
              </a:ext>
            </a:extLst>
          </p:cNvPr>
          <p:cNvSpPr/>
          <p:nvPr/>
        </p:nvSpPr>
        <p:spPr>
          <a:xfrm>
            <a:off x="8507896" y="5501559"/>
            <a:ext cx="3432450" cy="2862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136917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9856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5739" y="114430"/>
            <a:ext cx="5971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CONTOH: PENETAPAN SKT &amp; KAI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818984" y="478138"/>
            <a:ext cx="4460682" cy="5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84" y="938254"/>
            <a:ext cx="10440063" cy="55812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81566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818984" y="2289975"/>
            <a:ext cx="1717482" cy="1749288"/>
          </a:xfrm>
          <a:prstGeom prst="rect">
            <a:avLst/>
          </a:prstGeom>
          <a:solidFill>
            <a:srgbClr val="AE5280"/>
          </a:solidFill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E21D007E-542F-4919-85B7-F9FF69E50854}"/>
              </a:ext>
            </a:extLst>
          </p:cNvPr>
          <p:cNvCxnSpPr>
            <a:cxnSpLocks/>
          </p:cNvCxnSpPr>
          <p:nvPr/>
        </p:nvCxnSpPr>
        <p:spPr>
          <a:xfrm flipV="1">
            <a:off x="3138116" y="2467403"/>
            <a:ext cx="320701" cy="31938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E21D007E-542F-4919-85B7-F9FF69E50854}"/>
              </a:ext>
            </a:extLst>
          </p:cNvPr>
          <p:cNvCxnSpPr>
            <a:cxnSpLocks/>
          </p:cNvCxnSpPr>
          <p:nvPr/>
        </p:nvCxnSpPr>
        <p:spPr>
          <a:xfrm>
            <a:off x="3138001" y="2810641"/>
            <a:ext cx="320816" cy="15357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E21D007E-542F-4919-85B7-F9FF69E50854}"/>
              </a:ext>
            </a:extLst>
          </p:cNvPr>
          <p:cNvCxnSpPr>
            <a:cxnSpLocks/>
          </p:cNvCxnSpPr>
          <p:nvPr/>
        </p:nvCxnSpPr>
        <p:spPr>
          <a:xfrm>
            <a:off x="3116817" y="2810641"/>
            <a:ext cx="342000" cy="38095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1246" y="2035845"/>
            <a:ext cx="19082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KAI - UNIVERSITI</a:t>
            </a:r>
            <a:endParaRPr lang="en-MY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21D007E-542F-4919-85B7-F9FF69E50854}"/>
              </a:ext>
            </a:extLst>
          </p:cNvPr>
          <p:cNvCxnSpPr>
            <a:cxnSpLocks/>
          </p:cNvCxnSpPr>
          <p:nvPr/>
        </p:nvCxnSpPr>
        <p:spPr>
          <a:xfrm flipV="1">
            <a:off x="2899464" y="2220511"/>
            <a:ext cx="388353" cy="3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69406" y="2635355"/>
            <a:ext cx="6016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SKT</a:t>
            </a:r>
            <a:endParaRPr lang="en-MY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D8FBDBB-0912-424A-821D-8DA281104FE5}"/>
              </a:ext>
            </a:extLst>
          </p:cNvPr>
          <p:cNvSpPr/>
          <p:nvPr/>
        </p:nvSpPr>
        <p:spPr>
          <a:xfrm>
            <a:off x="3203996" y="2375471"/>
            <a:ext cx="4095301" cy="105154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1645920" y="3488918"/>
            <a:ext cx="118072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KAI - PTJ</a:t>
            </a:r>
            <a:endParaRPr lang="en-MY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E21D007E-542F-4919-85B7-F9FF69E50854}"/>
              </a:ext>
            </a:extLst>
          </p:cNvPr>
          <p:cNvCxnSpPr>
            <a:cxnSpLocks/>
          </p:cNvCxnSpPr>
          <p:nvPr/>
        </p:nvCxnSpPr>
        <p:spPr>
          <a:xfrm flipV="1">
            <a:off x="2855148" y="3673584"/>
            <a:ext cx="388353" cy="3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8424" y="4154162"/>
            <a:ext cx="19082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KAI - BAHAGIAN</a:t>
            </a:r>
            <a:endParaRPr lang="en-MY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E21D007E-542F-4919-85B7-F9FF69E50854}"/>
              </a:ext>
            </a:extLst>
          </p:cNvPr>
          <p:cNvCxnSpPr>
            <a:cxnSpLocks/>
          </p:cNvCxnSpPr>
          <p:nvPr/>
        </p:nvCxnSpPr>
        <p:spPr>
          <a:xfrm flipV="1">
            <a:off x="2826642" y="4300242"/>
            <a:ext cx="388353" cy="3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91246" y="5578801"/>
            <a:ext cx="19082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SG" dirty="0"/>
              <a:t>KAI - BAHAGIAN</a:t>
            </a:r>
            <a:endParaRPr lang="en-MY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E21D007E-542F-4919-85B7-F9FF69E50854}"/>
              </a:ext>
            </a:extLst>
          </p:cNvPr>
          <p:cNvCxnSpPr>
            <a:cxnSpLocks/>
          </p:cNvCxnSpPr>
          <p:nvPr/>
        </p:nvCxnSpPr>
        <p:spPr>
          <a:xfrm flipV="1">
            <a:off x="2877549" y="5763467"/>
            <a:ext cx="388353" cy="3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5739" y="114430"/>
            <a:ext cx="6834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CONTOH: BORANG PENETAPAN SKT &amp; KAI 2020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818984" y="478138"/>
            <a:ext cx="6655242" cy="5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81566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77077" y="763324"/>
          <a:ext cx="11298804" cy="3646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7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29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1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95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131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926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6089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63326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BIL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SENARAI AKTIVITI / PROJEK/ KETERANGAN</a:t>
                      </a:r>
                      <a:br>
                        <a:rPr lang="en-MY" sz="1100" b="1" u="none" strike="noStrike" dirty="0">
                          <a:effectLst/>
                          <a:latin typeface="+mn-lt"/>
                        </a:rPr>
                      </a:b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PETUNJUK PRESTASI (SASARAN)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100" b="1" u="none" strike="noStrike" dirty="0">
                          <a:effectLst/>
                          <a:latin typeface="+mn-lt"/>
                        </a:rPr>
                        <a:t>KATEGORI KAI (UNIVERSITI/ PTJ/ BAHAGIAN/ INDIVIDU</a:t>
                      </a:r>
                      <a:endParaRPr lang="nn-NO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>
                          <a:effectLst/>
                          <a:latin typeface="+mn-lt"/>
                        </a:rPr>
                        <a:t>WAJARAN (%)</a:t>
                      </a: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u="none" strike="noStrike">
                          <a:effectLst/>
                          <a:latin typeface="+mn-lt"/>
                        </a:rPr>
                        <a:t>SEMAKAN PENCAPAIAN SETENGAH TAHUN (JULAI)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SEMAKAN PENCAPAIAN HUJUNG TAHUN (DISEMBER)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926"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Penambahbaikan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Sistem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Penilaian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Prestasi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LPPT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penyelarasan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Sumber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Data LPPT </a:t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Penyelarasan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pelaksanaan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bersama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team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teknikal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CICT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Task Force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eLPPT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secara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berkala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Sesi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Townhall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Klinik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eLPPT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rgbClr val="FDAF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Penghasilan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LPPT Ver. 2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Universiti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30%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5926"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Penguatkuasaan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Perisytiharan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Harta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Penubuhan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Jawatankuasa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Tatatertib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Isytihar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Harta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Taklimat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Klinik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Isytihar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Harta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Penyediaan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Prosedur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Perisytiharan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Harta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rgbClr val="FDAF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100%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Staf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Isytihar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Harta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Bahagian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20%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2414"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Pengurusan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Gaji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&amp;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Emolumen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Cuti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Kehadiran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-Pembangunan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Garis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Panduan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Elaun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Gantian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Kenderaan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Semakan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semula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kelayakan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BIPK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bagi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pensyarah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Pegawai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Penyelidik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penyediaan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garis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panduan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penguatkuasaan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peraturan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semasa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  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rgbClr val="FDAF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1.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Sifar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kesalahan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bayaran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elaun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gantian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kenderaan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2.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Penguatkuasasan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kelayakan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BIPK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bagi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Pensyarah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Pegawai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Penyelidik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3.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Penghasilan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Garis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Panduan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Cuti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Penguatkuasaan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peraturan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Kehadiran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Staf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Bahagian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20%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748" marR="3748" marT="3748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3428" y="4395712"/>
          <a:ext cx="11276551" cy="2369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355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1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15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49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88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70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>
                          <a:effectLst/>
                        </a:rPr>
                        <a:t>4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b="1" u="none" strike="noStrike" dirty="0" err="1">
                          <a:effectLst/>
                        </a:rPr>
                        <a:t>Pengurusan</a:t>
                      </a:r>
                      <a:r>
                        <a:rPr lang="en-MY" sz="1100" b="1" u="none" strike="noStrike" dirty="0">
                          <a:effectLst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</a:rPr>
                        <a:t>Perkhidmatan</a:t>
                      </a:r>
                      <a:r>
                        <a:rPr lang="en-MY" sz="1100" b="1" u="none" strike="noStrike" dirty="0">
                          <a:effectLst/>
                        </a:rPr>
                        <a:t> Personnel</a:t>
                      </a:r>
                      <a:r>
                        <a:rPr lang="en-MY" sz="1100" u="none" strike="noStrike" dirty="0">
                          <a:effectLst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</a:rPr>
                      </a:br>
                      <a:r>
                        <a:rPr lang="en-MY" sz="1100" u="none" strike="noStrike" dirty="0">
                          <a:effectLst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</a:rPr>
                        <a:t>Pengesahan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Perkhidmatan</a:t>
                      </a:r>
                      <a:r>
                        <a:rPr lang="en-MY" sz="1100" u="none" strike="noStrike" dirty="0">
                          <a:effectLst/>
                        </a:rPr>
                        <a:t>, </a:t>
                      </a:r>
                      <a:br>
                        <a:rPr lang="en-MY" sz="1100" u="none" strike="noStrike" dirty="0">
                          <a:effectLst/>
                        </a:rPr>
                      </a:br>
                      <a:r>
                        <a:rPr lang="en-MY" sz="1100" u="none" strike="noStrike" dirty="0">
                          <a:effectLst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</a:rPr>
                        <a:t>Penanggungan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kerja</a:t>
                      </a:r>
                      <a:r>
                        <a:rPr lang="en-MY" sz="1100" u="none" strike="noStrike" dirty="0">
                          <a:effectLst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</a:rPr>
                      </a:br>
                      <a:r>
                        <a:rPr lang="en-MY" sz="1100" u="none" strike="noStrike" dirty="0">
                          <a:effectLst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</a:rPr>
                        <a:t>Peminjaman</a:t>
                      </a:r>
                      <a:r>
                        <a:rPr lang="en-MY" sz="1100" u="none" strike="noStrike" dirty="0">
                          <a:effectLst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</a:rPr>
                      </a:br>
                      <a:r>
                        <a:rPr lang="en-MY" sz="1100" u="none" strike="noStrike" dirty="0">
                          <a:effectLst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</a:rPr>
                        <a:t>Persaraan</a:t>
                      </a:r>
                      <a:r>
                        <a:rPr lang="en-MY" sz="1100" u="none" strike="noStrike" dirty="0">
                          <a:effectLst/>
                        </a:rPr>
                        <a:t>, </a:t>
                      </a:r>
                      <a:r>
                        <a:rPr lang="en-MY" sz="1100" u="none" strike="noStrike" dirty="0" err="1">
                          <a:effectLst/>
                        </a:rPr>
                        <a:t>Pelepasan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Peletakan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Jawatan</a:t>
                      </a:r>
                      <a:r>
                        <a:rPr lang="en-MY" sz="1100" u="none" strike="noStrike" dirty="0">
                          <a:effectLst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</a:rPr>
                      </a:br>
                      <a:r>
                        <a:rPr lang="en-MY" sz="1100" u="none" strike="noStrike" dirty="0">
                          <a:effectLst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</a:rPr>
                        <a:t>Pertukaran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Pelantikan</a:t>
                      </a:r>
                      <a:r>
                        <a:rPr lang="en-MY" sz="1100" u="none" strike="noStrike" dirty="0">
                          <a:effectLst/>
                        </a:rPr>
                        <a:t>, </a:t>
                      </a:r>
                      <a:r>
                        <a:rPr lang="en-MY" sz="1100" u="none" strike="noStrike" dirty="0" err="1">
                          <a:effectLst/>
                        </a:rPr>
                        <a:t>Opsyen</a:t>
                      </a:r>
                      <a:r>
                        <a:rPr lang="en-MY" sz="1100" u="none" strike="noStrike" dirty="0">
                          <a:effectLst/>
                        </a:rPr>
                        <a:t>, </a:t>
                      </a:r>
                      <a:r>
                        <a:rPr lang="en-MY" sz="1100" u="none" strike="noStrike" dirty="0" err="1">
                          <a:effectLst/>
                        </a:rPr>
                        <a:t>Dasar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Pemisah</a:t>
                      </a:r>
                      <a:r>
                        <a:rPr lang="en-MY" sz="1100" u="none" strike="noStrike" dirty="0">
                          <a:effectLst/>
                        </a:rPr>
                        <a:t>.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DAF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 err="1">
                          <a:effectLst/>
                        </a:rPr>
                        <a:t>Staf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universiti</a:t>
                      </a:r>
                      <a:r>
                        <a:rPr lang="en-MY" sz="1100" u="none" strike="noStrike" dirty="0">
                          <a:effectLst/>
                        </a:rPr>
                        <a:t> yang </a:t>
                      </a:r>
                      <a:r>
                        <a:rPr lang="en-MY" sz="1100" u="none" strike="noStrike" dirty="0" err="1">
                          <a:effectLst/>
                        </a:rPr>
                        <a:t>layak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diproses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>
                          <a:effectLst/>
                        </a:rPr>
                        <a:t>PTJ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>
                          <a:effectLst/>
                        </a:rPr>
                        <a:t>20%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</a:rPr>
                        <a:t>5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b="1" u="none" strike="noStrike" dirty="0" err="1">
                          <a:effectLst/>
                        </a:rPr>
                        <a:t>Pengurusan</a:t>
                      </a:r>
                      <a:r>
                        <a:rPr lang="en-MY" sz="1100" b="1" u="none" strike="noStrike" dirty="0">
                          <a:effectLst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</a:rPr>
                        <a:t>Mesyuarat</a:t>
                      </a:r>
                      <a:r>
                        <a:rPr lang="en-MY" sz="1100" u="none" strike="noStrike" dirty="0">
                          <a:effectLst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</a:rPr>
                      </a:br>
                      <a:r>
                        <a:rPr lang="en-MY" sz="1100" u="none" strike="noStrike" dirty="0">
                          <a:effectLst/>
                        </a:rPr>
                        <a:t>- </a:t>
                      </a:r>
                      <a:r>
                        <a:rPr lang="en-MY" sz="1100" u="none" strike="noStrike" dirty="0" err="1">
                          <a:effectLst/>
                        </a:rPr>
                        <a:t>Memastikan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kertas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kerja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diselesaikan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dalam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tempoh</a:t>
                      </a:r>
                      <a:r>
                        <a:rPr lang="en-MY" sz="1100" u="none" strike="noStrike" dirty="0">
                          <a:effectLst/>
                        </a:rPr>
                        <a:t> 7 </a:t>
                      </a:r>
                      <a:r>
                        <a:rPr lang="en-MY" sz="1100" u="none" strike="noStrike" dirty="0" err="1">
                          <a:effectLst/>
                        </a:rPr>
                        <a:t>hari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dari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tempoh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permohonan</a:t>
                      </a:r>
                      <a:r>
                        <a:rPr lang="en-MY" sz="1100" u="none" strike="noStrike" dirty="0">
                          <a:effectLst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</a:rPr>
                      </a:br>
                      <a:r>
                        <a:rPr lang="en-MY" sz="1100" u="none" strike="noStrike" dirty="0">
                          <a:effectLst/>
                        </a:rPr>
                        <a:t>- </a:t>
                      </a:r>
                      <a:r>
                        <a:rPr lang="en-MY" sz="1100" u="none" strike="noStrike" dirty="0" err="1">
                          <a:effectLst/>
                        </a:rPr>
                        <a:t>Memastikan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minit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mesyuarat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disediakan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dalam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tempoh</a:t>
                      </a:r>
                      <a:r>
                        <a:rPr lang="en-MY" sz="1100" u="none" strike="noStrike" dirty="0">
                          <a:effectLst/>
                        </a:rPr>
                        <a:t> 3 </a:t>
                      </a:r>
                      <a:r>
                        <a:rPr lang="en-MY" sz="1100" u="none" strike="noStrike" dirty="0" err="1">
                          <a:effectLst/>
                        </a:rPr>
                        <a:t>hari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dari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tarikh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mesyurat</a:t>
                      </a:r>
                      <a:r>
                        <a:rPr lang="en-MY" sz="1100" u="none" strike="noStrike" dirty="0">
                          <a:effectLst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</a:rPr>
                      </a:br>
                      <a:r>
                        <a:rPr lang="en-MY" sz="1100" u="none" strike="noStrike" dirty="0">
                          <a:effectLst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</a:rPr>
                        <a:t>Memastikan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laporan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perkara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berbangkit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diselesaikan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dalam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tempoh</a:t>
                      </a:r>
                      <a:r>
                        <a:rPr lang="en-MY" sz="1100" u="none" strike="noStrike" dirty="0">
                          <a:effectLst/>
                        </a:rPr>
                        <a:t> 7 </a:t>
                      </a:r>
                      <a:r>
                        <a:rPr lang="en-MY" sz="1100" u="none" strike="noStrike" dirty="0" err="1">
                          <a:effectLst/>
                        </a:rPr>
                        <a:t>hari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dari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tarikh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edaran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minit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mesyuarat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rgbClr val="FDAF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</a:rPr>
                        <a:t>1. </a:t>
                      </a:r>
                      <a:r>
                        <a:rPr lang="en-MY" sz="1100" u="none" strike="noStrike" dirty="0" err="1">
                          <a:effectLst/>
                        </a:rPr>
                        <a:t>Mematuhi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masa</a:t>
                      </a:r>
                      <a:r>
                        <a:rPr lang="en-MY" sz="1100" u="none" strike="noStrike" dirty="0">
                          <a:effectLst/>
                        </a:rPr>
                        <a:t> yang </a:t>
                      </a:r>
                      <a:r>
                        <a:rPr lang="en-MY" sz="1100" u="none" strike="noStrike" dirty="0" err="1">
                          <a:effectLst/>
                        </a:rPr>
                        <a:t>ditetapkan</a:t>
                      </a:r>
                      <a:r>
                        <a:rPr lang="en-MY" sz="1100" u="none" strike="noStrike" dirty="0">
                          <a:effectLst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</a:rPr>
                      </a:br>
                      <a:r>
                        <a:rPr lang="en-MY" sz="1100" u="none" strike="noStrike" dirty="0">
                          <a:effectLst/>
                        </a:rPr>
                        <a:t>2. </a:t>
                      </a:r>
                      <a:r>
                        <a:rPr lang="en-MY" sz="1100" u="none" strike="noStrike" dirty="0" err="1">
                          <a:effectLst/>
                        </a:rPr>
                        <a:t>Tindakan</a:t>
                      </a:r>
                      <a:r>
                        <a:rPr lang="en-MY" sz="1100" u="none" strike="noStrike" dirty="0">
                          <a:effectLst/>
                        </a:rPr>
                        <a:t> LPB </a:t>
                      </a:r>
                      <a:r>
                        <a:rPr lang="en-MY" sz="1100" u="none" strike="noStrike" dirty="0" err="1">
                          <a:effectLst/>
                        </a:rPr>
                        <a:t>mematuhi</a:t>
                      </a:r>
                      <a:r>
                        <a:rPr lang="en-MY" sz="1100" u="none" strike="noStrike" dirty="0">
                          <a:effectLst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</a:rPr>
                        <a:t>masa</a:t>
                      </a:r>
                      <a:r>
                        <a:rPr lang="en-MY" sz="1100" u="none" strike="noStrike" dirty="0">
                          <a:effectLst/>
                        </a:rPr>
                        <a:t> yang </a:t>
                      </a:r>
                      <a:r>
                        <a:rPr lang="en-MY" sz="1100" u="none" strike="noStrike" dirty="0" err="1">
                          <a:effectLst/>
                        </a:rPr>
                        <a:t>ditetapkan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 err="1">
                          <a:effectLst/>
                        </a:rPr>
                        <a:t>Individu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>
                          <a:effectLst/>
                        </a:rPr>
                        <a:t>10%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JUMLAH KESELURUHAN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</a:rPr>
                        <a:t> </a:t>
                      </a: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</a:rPr>
                        <a:t>100%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 dirty="0">
                          <a:effectLst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 dirty="0">
                          <a:effectLst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5739" y="456146"/>
            <a:ext cx="9736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000000"/>
                </a:solidFill>
                <a:latin typeface="Calibri" panose="020F0502020204030204" pitchFamily="34" charset="0"/>
              </a:rPr>
              <a:t>B. SASARAN KERJA TAHUNAN BERDASARKAN KAI UNIVERSITI/ PTJ/ BAHAGIAN/ INDIVIDU (GRED 48)</a:t>
            </a:r>
            <a:r>
              <a:rPr lang="en-MY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870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95739" y="114430"/>
            <a:ext cx="6834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b="1" spc="225" dirty="0">
                <a:solidFill>
                  <a:prstClr val="black"/>
                </a:solidFill>
                <a:latin typeface="Montserrat" charset="0"/>
                <a:ea typeface="Montserrat" charset="0"/>
                <a:cs typeface="Montserrat" charset="0"/>
              </a:rPr>
              <a:t>CONTOH: BORANG PENETAPAN SKT &amp; KAI 2020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5869389-9C3E-D349-89AB-420DD5BA62F3}"/>
              </a:ext>
            </a:extLst>
          </p:cNvPr>
          <p:cNvCxnSpPr>
            <a:cxnSpLocks/>
          </p:cNvCxnSpPr>
          <p:nvPr/>
        </p:nvCxnSpPr>
        <p:spPr>
          <a:xfrm>
            <a:off x="818984" y="478138"/>
            <a:ext cx="6655242" cy="5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762BF77-E20B-A64A-8001-0E2A662F7607}"/>
              </a:ext>
            </a:extLst>
          </p:cNvPr>
          <p:cNvSpPr/>
          <p:nvPr/>
        </p:nvSpPr>
        <p:spPr>
          <a:xfrm>
            <a:off x="0" y="81566"/>
            <a:ext cx="695739" cy="506896"/>
          </a:xfrm>
          <a:prstGeom prst="rect">
            <a:avLst/>
          </a:prstGeom>
          <a:solidFill>
            <a:srgbClr val="FFD6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77080" y="967785"/>
          <a:ext cx="10980749" cy="51990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42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6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36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63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211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847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495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BIL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>
                          <a:effectLst/>
                          <a:latin typeface="+mn-lt"/>
                        </a:rPr>
                        <a:t>SENARAI AKTIVITI / PROJEK/ KETERANGAN</a:t>
                      </a:r>
                      <a:br>
                        <a:rPr lang="en-MY" sz="1100" b="1" u="none" strike="noStrike">
                          <a:effectLst/>
                          <a:latin typeface="+mn-lt"/>
                        </a:rPr>
                      </a:b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>
                          <a:effectLst/>
                          <a:latin typeface="+mn-lt"/>
                        </a:rPr>
                        <a:t>PETUNJUK PRESTASI (SASARAN)</a:t>
                      </a: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100" b="1" u="none" strike="noStrike">
                          <a:effectLst/>
                          <a:latin typeface="+mn-lt"/>
                        </a:rPr>
                        <a:t>KATEGORI KAI (UNIVERSITI/ PTJ/ BAHAGIAN/ INDIVIDU</a:t>
                      </a:r>
                      <a:endParaRPr lang="nn-NO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>
                          <a:effectLst/>
                          <a:latin typeface="+mn-lt"/>
                        </a:rPr>
                        <a:t>WAJARAN (%)</a:t>
                      </a: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u="none" strike="noStrike">
                          <a:effectLst/>
                          <a:latin typeface="+mn-lt"/>
                        </a:rPr>
                        <a:t>SEMAKAN PENCAPAIAN SETENGAH TAHUN (JULAI)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SEMAKAN PENCAPAIAN HUJUNG TAHUN (DISEMBER)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7486"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1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v-SE" sz="1100" b="1" u="none" strike="noStrike" dirty="0">
                          <a:effectLst/>
                          <a:latin typeface="+mn-lt"/>
                        </a:rPr>
                        <a:t>Pengurusan peralatan makmal</a:t>
                      </a:r>
                      <a:br>
                        <a:rPr lang="sv-SE" sz="1100" b="1" u="none" strike="noStrike" dirty="0">
                          <a:effectLst/>
                          <a:latin typeface="+mn-lt"/>
                        </a:rPr>
                      </a:br>
                      <a:r>
                        <a:rPr lang="sv-SE" sz="1100" u="none" strike="noStrike" dirty="0">
                          <a:effectLst/>
                          <a:latin typeface="+mn-lt"/>
                        </a:rPr>
                        <a:t>-Memastikan peralatan makmal berada dalam keadaaan baik</a:t>
                      </a:r>
                      <a:br>
                        <a:rPr lang="sv-SE" sz="1100" u="none" strike="noStrike" dirty="0">
                          <a:effectLst/>
                          <a:latin typeface="+mn-lt"/>
                        </a:rPr>
                      </a:br>
                      <a:r>
                        <a:rPr lang="sv-SE" sz="1100" u="none" strike="noStrike" dirty="0">
                          <a:effectLst/>
                          <a:latin typeface="+mn-lt"/>
                        </a:rPr>
                        <a:t>-Merekodkan penggunaan dan peminjaman peralatan serta rekod penyelenggaraan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rgbClr val="FDAF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1.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Ketepatan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pemantauan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rekod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inventori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2.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Rekod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penyelenggaraan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peralatan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kemudahan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secara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berkala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3.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Rekod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peminjaman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peralatan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sifar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kehilangan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) </a:t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4.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Laporan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aduan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kerosakan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kebersihan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yang minimum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Bahagian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25%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7486"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2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Pengurusan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Ruang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Memastikan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pengambilan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pemulangan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kunci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bilik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/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ruang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mengikut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SOP yang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ditetapkan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Merekod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penggunaan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ruang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Memastikan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tahap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kebersihan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ruang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berada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dalam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keadaan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baik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,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melaporkan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kerosakan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ruang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rgbClr val="FDAF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1.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Laporan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keselamatan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(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Sifar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kecuaian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)</a:t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2.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Penghasilan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rekod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penggunaan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ruang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3.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Meminimumkan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laporan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aduan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kebersihan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PTJ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25%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75004"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3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Penyelenggaraan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Mesin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Cetak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Memastikan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penggunaan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mesin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cetak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mengikut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SOP yang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ditetapkan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Melaporkan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kerosakan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mesin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cetak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Kawalan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penggunaan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kertas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A4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rgbClr val="FDAF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1.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Sifar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kesalahan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penggunaan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mesin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cetak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2.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Penghasilan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rekod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penyelenggaraan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secara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berkala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3.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Pengurangan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penggunaan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kertas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A4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Bahagian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25%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2165"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4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b="1" u="none" strike="noStrike" dirty="0" err="1">
                          <a:effectLst/>
                          <a:latin typeface="+mn-lt"/>
                        </a:rPr>
                        <a:t>Pengurusan</a:t>
                      </a:r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 Mel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Memastikan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pengedaran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surat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dalaman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3 kali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sehari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Setiap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surat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direkodkan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dalam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sistem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SYSMEL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rgbClr val="FDAF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1.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Menepati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tempoh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pengedaran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surat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dalaman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en-MY" sz="1100" u="none" strike="noStrike" dirty="0">
                          <a:effectLst/>
                          <a:latin typeface="+mn-lt"/>
                        </a:rPr>
                      </a:b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2.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Rekod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sysmel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yang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tepat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mengurangkan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kehilangan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surat</a:t>
                      </a:r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.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 err="1">
                          <a:effectLst/>
                          <a:latin typeface="+mn-lt"/>
                        </a:rPr>
                        <a:t>Individu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25%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rgbClr val="FDAF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7875"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JUMLAH KESELURUHAN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b="1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n-MY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100" u="none" strike="noStrike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11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MY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515" marR="5515" marT="551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95739" y="516626"/>
            <a:ext cx="9736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b="1" dirty="0">
                <a:solidFill>
                  <a:srgbClr val="000000"/>
                </a:solidFill>
                <a:latin typeface="Calibri" panose="020F0502020204030204" pitchFamily="34" charset="0"/>
              </a:rPr>
              <a:t>B. SASARAN KERJA TAHUNAN BERDASARKAN KAI UNIVERSITI/ PTJ/ BAHAGIAN/ INDIVIDU (GRED 11)</a:t>
            </a:r>
            <a:r>
              <a:rPr lang="en-MY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125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1355</Words>
  <Application>Microsoft Office PowerPoint</Application>
  <PresentationFormat>Widescreen</PresentationFormat>
  <Paragraphs>444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Avenir Roman</vt:lpstr>
      <vt:lpstr>Calibri</vt:lpstr>
      <vt:lpstr>Calibri Light</vt:lpstr>
      <vt:lpstr>Century Gothic</vt:lpstr>
      <vt:lpstr>Courier New</vt:lpstr>
      <vt:lpstr>Montserrat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2020-04-05T15:55:43Z</dcterms:created>
  <dcterms:modified xsi:type="dcterms:W3CDTF">2020-04-09T07:57:35Z</dcterms:modified>
</cp:coreProperties>
</file>